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5" r:id="rId5"/>
  </p:sldMasterIdLst>
  <p:notesMasterIdLst>
    <p:notesMasterId r:id="rId40"/>
  </p:notesMasterIdLst>
  <p:handoutMasterIdLst>
    <p:handoutMasterId r:id="rId41"/>
  </p:handoutMasterIdLst>
  <p:sldIdLst>
    <p:sldId id="348" r:id="rId6"/>
    <p:sldId id="464" r:id="rId7"/>
    <p:sldId id="454" r:id="rId8"/>
    <p:sldId id="455" r:id="rId9"/>
    <p:sldId id="423" r:id="rId10"/>
    <p:sldId id="452" r:id="rId11"/>
    <p:sldId id="421" r:id="rId12"/>
    <p:sldId id="277" r:id="rId13"/>
    <p:sldId id="422" r:id="rId14"/>
    <p:sldId id="446" r:id="rId15"/>
    <p:sldId id="258" r:id="rId16"/>
    <p:sldId id="272" r:id="rId17"/>
    <p:sldId id="279" r:id="rId18"/>
    <p:sldId id="278" r:id="rId19"/>
    <p:sldId id="425" r:id="rId20"/>
    <p:sldId id="296" r:id="rId21"/>
    <p:sldId id="419" r:id="rId22"/>
    <p:sldId id="438" r:id="rId23"/>
    <p:sldId id="411" r:id="rId24"/>
    <p:sldId id="453" r:id="rId25"/>
    <p:sldId id="267" r:id="rId26"/>
    <p:sldId id="430" r:id="rId27"/>
    <p:sldId id="388" r:id="rId28"/>
    <p:sldId id="456" r:id="rId29"/>
    <p:sldId id="460" r:id="rId30"/>
    <p:sldId id="457" r:id="rId31"/>
    <p:sldId id="458" r:id="rId32"/>
    <p:sldId id="459" r:id="rId33"/>
    <p:sldId id="461" r:id="rId34"/>
    <p:sldId id="462" r:id="rId35"/>
    <p:sldId id="463" r:id="rId36"/>
    <p:sldId id="416" r:id="rId37"/>
    <p:sldId id="395" r:id="rId38"/>
    <p:sldId id="442" r:id="rId39"/>
  </p:sldIdLst>
  <p:sldSz cx="9144000" cy="6858000" type="screen4x3"/>
  <p:notesSz cx="6797675" cy="9926638"/>
  <p:defaultTextStyle>
    <a:defPPr>
      <a:defRPr lang="en-GB"/>
    </a:defPPr>
    <a:lvl1pPr algn="l" rtl="0" fontAlgn="base">
      <a:spcBef>
        <a:spcPct val="0"/>
      </a:spcBef>
      <a:spcAft>
        <a:spcPct val="0"/>
      </a:spcAft>
      <a:buClr>
        <a:schemeClr val="tx1"/>
      </a:buClr>
      <a:buSzPct val="165000"/>
      <a:buFont typeface="Wingdings" pitchFamily="2" charset="2"/>
      <a:defRPr sz="2800" kern="1200">
        <a:solidFill>
          <a:schemeClr val="tx1"/>
        </a:solidFill>
        <a:latin typeface="Arial" charset="0"/>
        <a:ea typeface="+mn-ea"/>
        <a:cs typeface="+mn-cs"/>
      </a:defRPr>
    </a:lvl1pPr>
    <a:lvl2pPr marL="457200" algn="l" rtl="0" fontAlgn="base">
      <a:spcBef>
        <a:spcPct val="0"/>
      </a:spcBef>
      <a:spcAft>
        <a:spcPct val="0"/>
      </a:spcAft>
      <a:buClr>
        <a:schemeClr val="tx1"/>
      </a:buClr>
      <a:buSzPct val="165000"/>
      <a:buFont typeface="Wingdings" pitchFamily="2" charset="2"/>
      <a:defRPr sz="2800" kern="1200">
        <a:solidFill>
          <a:schemeClr val="tx1"/>
        </a:solidFill>
        <a:latin typeface="Arial" charset="0"/>
        <a:ea typeface="+mn-ea"/>
        <a:cs typeface="+mn-cs"/>
      </a:defRPr>
    </a:lvl2pPr>
    <a:lvl3pPr marL="914400" algn="l" rtl="0" fontAlgn="base">
      <a:spcBef>
        <a:spcPct val="0"/>
      </a:spcBef>
      <a:spcAft>
        <a:spcPct val="0"/>
      </a:spcAft>
      <a:buClr>
        <a:schemeClr val="tx1"/>
      </a:buClr>
      <a:buSzPct val="165000"/>
      <a:buFont typeface="Wingdings" pitchFamily="2" charset="2"/>
      <a:defRPr sz="2800" kern="1200">
        <a:solidFill>
          <a:schemeClr val="tx1"/>
        </a:solidFill>
        <a:latin typeface="Arial" charset="0"/>
        <a:ea typeface="+mn-ea"/>
        <a:cs typeface="+mn-cs"/>
      </a:defRPr>
    </a:lvl3pPr>
    <a:lvl4pPr marL="1371600" algn="l" rtl="0" fontAlgn="base">
      <a:spcBef>
        <a:spcPct val="0"/>
      </a:spcBef>
      <a:spcAft>
        <a:spcPct val="0"/>
      </a:spcAft>
      <a:buClr>
        <a:schemeClr val="tx1"/>
      </a:buClr>
      <a:buSzPct val="165000"/>
      <a:buFont typeface="Wingdings" pitchFamily="2" charset="2"/>
      <a:defRPr sz="2800" kern="1200">
        <a:solidFill>
          <a:schemeClr val="tx1"/>
        </a:solidFill>
        <a:latin typeface="Arial" charset="0"/>
        <a:ea typeface="+mn-ea"/>
        <a:cs typeface="+mn-cs"/>
      </a:defRPr>
    </a:lvl4pPr>
    <a:lvl5pPr marL="1828800" algn="l" rtl="0" fontAlgn="base">
      <a:spcBef>
        <a:spcPct val="0"/>
      </a:spcBef>
      <a:spcAft>
        <a:spcPct val="0"/>
      </a:spcAft>
      <a:buClr>
        <a:schemeClr val="tx1"/>
      </a:buClr>
      <a:buSzPct val="165000"/>
      <a:buFont typeface="Wingdings" pitchFamily="2" charset="2"/>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87769D3-5CEC-4A83-A2A9-50CA2006611F}">
          <p14:sldIdLst>
            <p14:sldId id="348"/>
            <p14:sldId id="464"/>
          </p14:sldIdLst>
        </p14:section>
        <p14:section name="What is safeguarding?" id="{498D3644-7125-488E-A55E-B7433B567B8D}">
          <p14:sldIdLst>
            <p14:sldId id="454"/>
            <p14:sldId id="455"/>
            <p14:sldId id="423"/>
          </p14:sldIdLst>
        </p14:section>
        <p14:section name="BF Safeguarding Board" id="{CDB77AEB-6A87-42BD-928D-0BED5A13AACC}">
          <p14:sldIdLst>
            <p14:sldId id="452"/>
          </p14:sldIdLst>
        </p14:section>
        <p14:section name="Adults safeguarding" id="{8A403203-5EF6-458E-B2D6-393DEBC42BA3}">
          <p14:sldIdLst>
            <p14:sldId id="421"/>
            <p14:sldId id="277"/>
            <p14:sldId id="422"/>
            <p14:sldId id="446"/>
            <p14:sldId id="258"/>
            <p14:sldId id="272"/>
            <p14:sldId id="279"/>
            <p14:sldId id="278"/>
            <p14:sldId id="425"/>
            <p14:sldId id="296"/>
            <p14:sldId id="419"/>
            <p14:sldId id="438"/>
            <p14:sldId id="411"/>
            <p14:sldId id="453"/>
            <p14:sldId id="267"/>
          </p14:sldIdLst>
        </p14:section>
        <p14:section name="Children's Safeguarding" id="{02BA6E53-A4CE-4951-95FC-37D459D93859}">
          <p14:sldIdLst>
            <p14:sldId id="430"/>
            <p14:sldId id="388"/>
            <p14:sldId id="456"/>
            <p14:sldId id="460"/>
            <p14:sldId id="457"/>
            <p14:sldId id="458"/>
            <p14:sldId id="459"/>
            <p14:sldId id="461"/>
            <p14:sldId id="462"/>
          </p14:sldIdLst>
        </p14:section>
        <p14:section name="Children's Contact Info" id="{263DCC0A-52EE-49DA-9401-B3054503911B}">
          <p14:sldIdLst>
            <p14:sldId id="463"/>
          </p14:sldIdLst>
        </p14:section>
        <p14:section name="Whistleblowing" id="{113B38BA-0A5B-4CB3-8EA5-A6BB1BE5C16F}">
          <p14:sldIdLst>
            <p14:sldId id="416"/>
          </p14:sldIdLst>
        </p14:section>
        <p14:section name="Adults Contact Info" id="{E87D3B9D-7B22-4E88-9E92-090055B74D4D}">
          <p14:sldIdLst>
            <p14:sldId id="395"/>
            <p14:sldId id="4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669900"/>
    <a:srgbClr val="800080"/>
    <a:srgbClr val="008000"/>
    <a:srgbClr val="FF6600"/>
    <a:srgbClr val="CC3399"/>
    <a:srgbClr val="0000FF"/>
    <a:srgbClr val="FA163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99" autoAdjust="0"/>
  </p:normalViewPr>
  <p:slideViewPr>
    <p:cSldViewPr snapToGrid="0">
      <p:cViewPr varScale="1">
        <p:scale>
          <a:sx n="37" d="100"/>
          <a:sy n="37" d="100"/>
        </p:scale>
        <p:origin x="2048"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heppard" userId="0c865076-d794-48a5-9d4d-32eeefb39fbb" providerId="ADAL" clId="{CA5D3E05-2F69-44E8-9E63-8C877C1CEFCD}"/>
    <pc:docChg chg="custSel modSld">
      <pc:chgData name="Julie Sheppard" userId="0c865076-d794-48a5-9d4d-32eeefb39fbb" providerId="ADAL" clId="{CA5D3E05-2F69-44E8-9E63-8C877C1CEFCD}" dt="2021-11-29T15:25:25.397" v="793" actId="20577"/>
      <pc:docMkLst>
        <pc:docMk/>
      </pc:docMkLst>
      <pc:sldChg chg="modSp">
        <pc:chgData name="Julie Sheppard" userId="0c865076-d794-48a5-9d4d-32eeefb39fbb" providerId="ADAL" clId="{CA5D3E05-2F69-44E8-9E63-8C877C1CEFCD}" dt="2021-11-29T15:23:36.520" v="790" actId="20577"/>
        <pc:sldMkLst>
          <pc:docMk/>
          <pc:sldMk cId="3283257205" sldId="267"/>
        </pc:sldMkLst>
        <pc:spChg chg="mod">
          <ac:chgData name="Julie Sheppard" userId="0c865076-d794-48a5-9d4d-32eeefb39fbb" providerId="ADAL" clId="{CA5D3E05-2F69-44E8-9E63-8C877C1CEFCD}" dt="2021-11-29T15:23:36.520" v="790" actId="20577"/>
          <ac:spMkLst>
            <pc:docMk/>
            <pc:sldMk cId="3283257205" sldId="267"/>
            <ac:spMk id="3" creationId="{00000000-0000-0000-0000-000000000000}"/>
          </ac:spMkLst>
        </pc:spChg>
      </pc:sldChg>
      <pc:sldChg chg="modSp mod">
        <pc:chgData name="Julie Sheppard" userId="0c865076-d794-48a5-9d4d-32eeefb39fbb" providerId="ADAL" clId="{CA5D3E05-2F69-44E8-9E63-8C877C1CEFCD}" dt="2021-11-29T14:36:00.173" v="30" actId="20577"/>
        <pc:sldMkLst>
          <pc:docMk/>
          <pc:sldMk cId="506863206" sldId="278"/>
        </pc:sldMkLst>
        <pc:spChg chg="mod">
          <ac:chgData name="Julie Sheppard" userId="0c865076-d794-48a5-9d4d-32eeefb39fbb" providerId="ADAL" clId="{CA5D3E05-2F69-44E8-9E63-8C877C1CEFCD}" dt="2021-11-29T14:36:00.173" v="30" actId="20577"/>
          <ac:spMkLst>
            <pc:docMk/>
            <pc:sldMk cId="506863206" sldId="278"/>
            <ac:spMk id="2" creationId="{00000000-0000-0000-0000-000000000000}"/>
          </ac:spMkLst>
        </pc:spChg>
      </pc:sldChg>
      <pc:sldChg chg="modNotesTx">
        <pc:chgData name="Julie Sheppard" userId="0c865076-d794-48a5-9d4d-32eeefb39fbb" providerId="ADAL" clId="{CA5D3E05-2F69-44E8-9E63-8C877C1CEFCD}" dt="2021-11-29T15:25:25.397" v="793" actId="20577"/>
        <pc:sldMkLst>
          <pc:docMk/>
          <pc:sldMk cId="0" sldId="348"/>
        </pc:sldMkLst>
      </pc:sldChg>
      <pc:sldChg chg="addSp delSp modSp mod modNotesTx">
        <pc:chgData name="Julie Sheppard" userId="0c865076-d794-48a5-9d4d-32eeefb39fbb" providerId="ADAL" clId="{CA5D3E05-2F69-44E8-9E63-8C877C1CEFCD}" dt="2021-11-29T15:18:03.349" v="700" actId="478"/>
        <pc:sldMkLst>
          <pc:docMk/>
          <pc:sldMk cId="0" sldId="388"/>
        </pc:sldMkLst>
        <pc:spChg chg="add del mod">
          <ac:chgData name="Julie Sheppard" userId="0c865076-d794-48a5-9d4d-32eeefb39fbb" providerId="ADAL" clId="{CA5D3E05-2F69-44E8-9E63-8C877C1CEFCD}" dt="2021-11-29T15:18:03.349" v="700" actId="478"/>
          <ac:spMkLst>
            <pc:docMk/>
            <pc:sldMk cId="0" sldId="388"/>
            <ac:spMk id="4" creationId="{36C6968F-539B-4363-B3C9-79F46D23C9AF}"/>
          </ac:spMkLst>
        </pc:spChg>
        <pc:picChg chg="mod">
          <ac:chgData name="Julie Sheppard" userId="0c865076-d794-48a5-9d4d-32eeefb39fbb" providerId="ADAL" clId="{CA5D3E05-2F69-44E8-9E63-8C877C1CEFCD}" dt="2021-11-29T15:13:04.314" v="320" actId="14100"/>
          <ac:picMkLst>
            <pc:docMk/>
            <pc:sldMk cId="0" sldId="388"/>
            <ac:picMk id="2" creationId="{DA17F63F-81DB-4435-9E90-CECBD8A4A2FC}"/>
          </ac:picMkLst>
        </pc:picChg>
      </pc:sldChg>
      <pc:sldChg chg="modNotesTx">
        <pc:chgData name="Julie Sheppard" userId="0c865076-d794-48a5-9d4d-32eeefb39fbb" providerId="ADAL" clId="{CA5D3E05-2F69-44E8-9E63-8C877C1CEFCD}" dt="2021-11-29T14:59:28.151" v="261" actId="20577"/>
        <pc:sldMkLst>
          <pc:docMk/>
          <pc:sldMk cId="0" sldId="395"/>
        </pc:sldMkLst>
      </pc:sldChg>
      <pc:sldChg chg="modNotesTx">
        <pc:chgData name="Julie Sheppard" userId="0c865076-d794-48a5-9d4d-32eeefb39fbb" providerId="ADAL" clId="{CA5D3E05-2F69-44E8-9E63-8C877C1CEFCD}" dt="2021-11-29T14:31:23.052" v="19" actId="313"/>
        <pc:sldMkLst>
          <pc:docMk/>
          <pc:sldMk cId="196399133" sldId="421"/>
        </pc:sldMkLst>
      </pc:sldChg>
      <pc:sldChg chg="modSp">
        <pc:chgData name="Julie Sheppard" userId="0c865076-d794-48a5-9d4d-32eeefb39fbb" providerId="ADAL" clId="{CA5D3E05-2F69-44E8-9E63-8C877C1CEFCD}" dt="2021-11-29T14:33:48.470" v="24" actId="14100"/>
        <pc:sldMkLst>
          <pc:docMk/>
          <pc:sldMk cId="3966192132" sldId="422"/>
        </pc:sldMkLst>
        <pc:picChg chg="mod">
          <ac:chgData name="Julie Sheppard" userId="0c865076-d794-48a5-9d4d-32eeefb39fbb" providerId="ADAL" clId="{CA5D3E05-2F69-44E8-9E63-8C877C1CEFCD}" dt="2021-11-29T14:33:48.470" v="24" actId="14100"/>
          <ac:picMkLst>
            <pc:docMk/>
            <pc:sldMk cId="3966192132" sldId="422"/>
            <ac:picMk id="1027" creationId="{00000000-0000-0000-0000-000000000000}"/>
          </ac:picMkLst>
        </pc:picChg>
      </pc:sldChg>
      <pc:sldChg chg="addSp modSp mod">
        <pc:chgData name="Julie Sheppard" userId="0c865076-d794-48a5-9d4d-32eeefb39fbb" providerId="ADAL" clId="{CA5D3E05-2F69-44E8-9E63-8C877C1CEFCD}" dt="2021-11-29T14:45:34.011" v="87" actId="14100"/>
        <pc:sldMkLst>
          <pc:docMk/>
          <pc:sldMk cId="0" sldId="430"/>
        </pc:sldMkLst>
        <pc:spChg chg="add mod">
          <ac:chgData name="Julie Sheppard" userId="0c865076-d794-48a5-9d4d-32eeefb39fbb" providerId="ADAL" clId="{CA5D3E05-2F69-44E8-9E63-8C877C1CEFCD}" dt="2021-11-29T14:45:21.099" v="84" actId="1076"/>
          <ac:spMkLst>
            <pc:docMk/>
            <pc:sldMk cId="0" sldId="430"/>
            <ac:spMk id="5" creationId="{9A758A26-3126-4CCE-8FDF-73371C6E8C02}"/>
          </ac:spMkLst>
        </pc:spChg>
        <pc:spChg chg="mod">
          <ac:chgData name="Julie Sheppard" userId="0c865076-d794-48a5-9d4d-32eeefb39fbb" providerId="ADAL" clId="{CA5D3E05-2F69-44E8-9E63-8C877C1CEFCD}" dt="2021-11-29T14:45:26.627" v="85" actId="1076"/>
          <ac:spMkLst>
            <pc:docMk/>
            <pc:sldMk cId="0" sldId="430"/>
            <ac:spMk id="44035" creationId="{ADE19C73-E138-4E74-9A20-C727EBF59525}"/>
          </ac:spMkLst>
        </pc:spChg>
        <pc:picChg chg="mod">
          <ac:chgData name="Julie Sheppard" userId="0c865076-d794-48a5-9d4d-32eeefb39fbb" providerId="ADAL" clId="{CA5D3E05-2F69-44E8-9E63-8C877C1CEFCD}" dt="2021-11-29T14:45:34.011" v="87" actId="14100"/>
          <ac:picMkLst>
            <pc:docMk/>
            <pc:sldMk cId="0" sldId="430"/>
            <ac:picMk id="44034" creationId="{ACE69D3F-99C4-4134-852B-03D53D0698DF}"/>
          </ac:picMkLst>
        </pc:picChg>
      </pc:sldChg>
      <pc:sldChg chg="modSp mod">
        <pc:chgData name="Julie Sheppard" userId="0c865076-d794-48a5-9d4d-32eeefb39fbb" providerId="ADAL" clId="{CA5D3E05-2F69-44E8-9E63-8C877C1CEFCD}" dt="2021-11-29T15:24:59.912" v="791" actId="21"/>
        <pc:sldMkLst>
          <pc:docMk/>
          <pc:sldMk cId="377200551" sldId="442"/>
        </pc:sldMkLst>
        <pc:spChg chg="mod">
          <ac:chgData name="Julie Sheppard" userId="0c865076-d794-48a5-9d4d-32eeefb39fbb" providerId="ADAL" clId="{CA5D3E05-2F69-44E8-9E63-8C877C1CEFCD}" dt="2021-11-29T15:24:59.912" v="791" actId="21"/>
          <ac:spMkLst>
            <pc:docMk/>
            <pc:sldMk cId="377200551" sldId="442"/>
            <ac:spMk id="3" creationId="{00000000-0000-0000-0000-000000000000}"/>
          </ac:spMkLst>
        </pc:spChg>
      </pc:sldChg>
      <pc:sldChg chg="modSp">
        <pc:chgData name="Julie Sheppard" userId="0c865076-d794-48a5-9d4d-32eeefb39fbb" providerId="ADAL" clId="{CA5D3E05-2F69-44E8-9E63-8C877C1CEFCD}" dt="2021-11-29T14:33:36.555" v="23" actId="14100"/>
        <pc:sldMkLst>
          <pc:docMk/>
          <pc:sldMk cId="523871385" sldId="446"/>
        </pc:sldMkLst>
        <pc:picChg chg="mod">
          <ac:chgData name="Julie Sheppard" userId="0c865076-d794-48a5-9d4d-32eeefb39fbb" providerId="ADAL" clId="{CA5D3E05-2F69-44E8-9E63-8C877C1CEFCD}" dt="2021-11-29T14:33:36.555" v="23" actId="14100"/>
          <ac:picMkLst>
            <pc:docMk/>
            <pc:sldMk cId="523871385" sldId="446"/>
            <ac:picMk id="2050" creationId="{00000000-0000-0000-0000-000000000000}"/>
          </ac:picMkLst>
        </pc:picChg>
      </pc:sldChg>
      <pc:sldChg chg="modSp mod">
        <pc:chgData name="Julie Sheppard" userId="0c865076-d794-48a5-9d4d-32eeefb39fbb" providerId="ADAL" clId="{CA5D3E05-2F69-44E8-9E63-8C877C1CEFCD}" dt="2021-11-29T15:22:11.682" v="782" actId="14100"/>
        <pc:sldMkLst>
          <pc:docMk/>
          <pc:sldMk cId="1558859386" sldId="452"/>
        </pc:sldMkLst>
        <pc:spChg chg="mod">
          <ac:chgData name="Julie Sheppard" userId="0c865076-d794-48a5-9d4d-32eeefb39fbb" providerId="ADAL" clId="{CA5D3E05-2F69-44E8-9E63-8C877C1CEFCD}" dt="2021-11-29T15:22:11.682" v="782" actId="14100"/>
          <ac:spMkLst>
            <pc:docMk/>
            <pc:sldMk cId="1558859386" sldId="452"/>
            <ac:spMk id="8195" creationId="{00000000-0000-0000-0000-000000000000}"/>
          </ac:spMkLst>
        </pc:spChg>
      </pc:sldChg>
      <pc:sldChg chg="modSp mod">
        <pc:chgData name="Julie Sheppard" userId="0c865076-d794-48a5-9d4d-32eeefb39fbb" providerId="ADAL" clId="{CA5D3E05-2F69-44E8-9E63-8C877C1CEFCD}" dt="2021-11-29T14:54:34.971" v="201" actId="14100"/>
        <pc:sldMkLst>
          <pc:docMk/>
          <pc:sldMk cId="1322779188" sldId="459"/>
        </pc:sldMkLst>
        <pc:spChg chg="mod">
          <ac:chgData name="Julie Sheppard" userId="0c865076-d794-48a5-9d4d-32eeefb39fbb" providerId="ADAL" clId="{CA5D3E05-2F69-44E8-9E63-8C877C1CEFCD}" dt="2021-11-29T14:54:34.971" v="201" actId="14100"/>
          <ac:spMkLst>
            <pc:docMk/>
            <pc:sldMk cId="1322779188" sldId="459"/>
            <ac:spMk id="3" creationId="{FA345D9B-F6AC-4F68-BD62-877CEBDF717C}"/>
          </ac:spMkLst>
        </pc:spChg>
      </pc:sldChg>
      <pc:sldChg chg="modSp mod">
        <pc:chgData name="Julie Sheppard" userId="0c865076-d794-48a5-9d4d-32eeefb39fbb" providerId="ADAL" clId="{CA5D3E05-2F69-44E8-9E63-8C877C1CEFCD}" dt="2021-11-29T14:55:37.369" v="207" actId="20577"/>
        <pc:sldMkLst>
          <pc:docMk/>
          <pc:sldMk cId="2809442765" sldId="461"/>
        </pc:sldMkLst>
        <pc:spChg chg="mod">
          <ac:chgData name="Julie Sheppard" userId="0c865076-d794-48a5-9d4d-32eeefb39fbb" providerId="ADAL" clId="{CA5D3E05-2F69-44E8-9E63-8C877C1CEFCD}" dt="2021-11-29T14:55:08.787" v="202" actId="1076"/>
          <ac:spMkLst>
            <pc:docMk/>
            <pc:sldMk cId="2809442765" sldId="461"/>
            <ac:spMk id="2" creationId="{AED8E68A-FB58-4713-92DB-0EA8544A59CA}"/>
          </ac:spMkLst>
        </pc:spChg>
        <pc:spChg chg="mod">
          <ac:chgData name="Julie Sheppard" userId="0c865076-d794-48a5-9d4d-32eeefb39fbb" providerId="ADAL" clId="{CA5D3E05-2F69-44E8-9E63-8C877C1CEFCD}" dt="2021-11-29T14:55:37.369" v="207" actId="20577"/>
          <ac:spMkLst>
            <pc:docMk/>
            <pc:sldMk cId="2809442765" sldId="461"/>
            <ac:spMk id="3" creationId="{E3868DC4-F751-445A-BE92-93BD19420FCB}"/>
          </ac:spMkLst>
        </pc:spChg>
      </pc:sldChg>
      <pc:sldChg chg="modSp mod">
        <pc:chgData name="Julie Sheppard" userId="0c865076-d794-48a5-9d4d-32eeefb39fbb" providerId="ADAL" clId="{CA5D3E05-2F69-44E8-9E63-8C877C1CEFCD}" dt="2021-11-29T14:55:59.907" v="209" actId="20577"/>
        <pc:sldMkLst>
          <pc:docMk/>
          <pc:sldMk cId="976660429" sldId="462"/>
        </pc:sldMkLst>
        <pc:spChg chg="mod">
          <ac:chgData name="Julie Sheppard" userId="0c865076-d794-48a5-9d4d-32eeefb39fbb" providerId="ADAL" clId="{CA5D3E05-2F69-44E8-9E63-8C877C1CEFCD}" dt="2021-11-29T14:55:59.907" v="209" actId="20577"/>
          <ac:spMkLst>
            <pc:docMk/>
            <pc:sldMk cId="976660429" sldId="462"/>
            <ac:spMk id="3" creationId="{727EC0E9-FDE3-46DC-A830-493B6E780D2A}"/>
          </ac:spMkLst>
        </pc:spChg>
      </pc:sldChg>
      <pc:sldChg chg="modSp mod">
        <pc:chgData name="Julie Sheppard" userId="0c865076-d794-48a5-9d4d-32eeefb39fbb" providerId="ADAL" clId="{CA5D3E05-2F69-44E8-9E63-8C877C1CEFCD}" dt="2021-11-29T14:58:43.109" v="260" actId="20577"/>
        <pc:sldMkLst>
          <pc:docMk/>
          <pc:sldMk cId="3999451093" sldId="463"/>
        </pc:sldMkLst>
        <pc:spChg chg="mod">
          <ac:chgData name="Julie Sheppard" userId="0c865076-d794-48a5-9d4d-32eeefb39fbb" providerId="ADAL" clId="{CA5D3E05-2F69-44E8-9E63-8C877C1CEFCD}" dt="2021-11-29T14:58:43.109" v="260" actId="20577"/>
          <ac:spMkLst>
            <pc:docMk/>
            <pc:sldMk cId="3999451093" sldId="463"/>
            <ac:spMk id="3" creationId="{95EFAC24-5E1C-4625-BB1E-4A1A76C7BFAE}"/>
          </ac:spMkLst>
        </pc:spChg>
      </pc:sldChg>
    </pc:docChg>
  </pc:docChgLst>
  <pc:docChgLst>
    <pc:chgData name="Julie Sheppard" userId="0c865076-d794-48a5-9d4d-32eeefb39fbb" providerId="ADAL" clId="{E2ACC27E-72D5-4694-8335-6460BC3C5DA4}"/>
    <pc:docChg chg="custSel modSld">
      <pc:chgData name="Julie Sheppard" userId="0c865076-d794-48a5-9d4d-32eeefb39fbb" providerId="ADAL" clId="{E2ACC27E-72D5-4694-8335-6460BC3C5DA4}" dt="2022-04-06T11:43:52.444" v="31" actId="20577"/>
      <pc:docMkLst>
        <pc:docMk/>
      </pc:docMkLst>
      <pc:sldChg chg="modNotesTx">
        <pc:chgData name="Julie Sheppard" userId="0c865076-d794-48a5-9d4d-32eeefb39fbb" providerId="ADAL" clId="{E2ACC27E-72D5-4694-8335-6460BC3C5DA4}" dt="2022-04-06T09:54:03.878" v="1" actId="313"/>
        <pc:sldMkLst>
          <pc:docMk/>
          <pc:sldMk cId="1343642735" sldId="272"/>
        </pc:sldMkLst>
      </pc:sldChg>
      <pc:sldChg chg="modNotesTx">
        <pc:chgData name="Julie Sheppard" userId="0c865076-d794-48a5-9d4d-32eeefb39fbb" providerId="ADAL" clId="{E2ACC27E-72D5-4694-8335-6460BC3C5DA4}" dt="2022-04-06T09:54:15.367" v="2" actId="20577"/>
        <pc:sldMkLst>
          <pc:docMk/>
          <pc:sldMk cId="506863206" sldId="278"/>
        </pc:sldMkLst>
      </pc:sldChg>
      <pc:sldChg chg="modSp mod modNotesTx">
        <pc:chgData name="Julie Sheppard" userId="0c865076-d794-48a5-9d4d-32eeefb39fbb" providerId="ADAL" clId="{E2ACC27E-72D5-4694-8335-6460BC3C5DA4}" dt="2022-04-06T11:43:52.444" v="31" actId="20577"/>
        <pc:sldMkLst>
          <pc:docMk/>
          <pc:sldMk cId="0" sldId="395"/>
        </pc:sldMkLst>
        <pc:spChg chg="mod">
          <ac:chgData name="Julie Sheppard" userId="0c865076-d794-48a5-9d4d-32eeefb39fbb" providerId="ADAL" clId="{E2ACC27E-72D5-4694-8335-6460BC3C5DA4}" dt="2022-04-06T11:41:22.937" v="25" actId="20577"/>
          <ac:spMkLst>
            <pc:docMk/>
            <pc:sldMk cId="0" sldId="395"/>
            <ac:spMk id="29699" creationId="{00000000-0000-0000-0000-000000000000}"/>
          </ac:spMkLst>
        </pc:spChg>
      </pc:sldChg>
      <pc:sldChg chg="modNotesTx">
        <pc:chgData name="Julie Sheppard" userId="0c865076-d794-48a5-9d4d-32eeefb39fbb" providerId="ADAL" clId="{E2ACC27E-72D5-4694-8335-6460BC3C5DA4}" dt="2022-04-06T11:37:11.585" v="11" actId="207"/>
        <pc:sldMkLst>
          <pc:docMk/>
          <pc:sldMk cId="3966192132" sldId="422"/>
        </pc:sldMkLst>
      </pc:sldChg>
      <pc:sldChg chg="modNotesTx">
        <pc:chgData name="Julie Sheppard" userId="0c865076-d794-48a5-9d4d-32eeefb39fbb" providerId="ADAL" clId="{E2ACC27E-72D5-4694-8335-6460BC3C5DA4}" dt="2022-04-06T09:54:34.596" v="5" actId="20577"/>
        <pc:sldMkLst>
          <pc:docMk/>
          <pc:sldMk cId="1810430061" sldId="425"/>
        </pc:sldMkLst>
      </pc:sldChg>
      <pc:sldChg chg="modSp">
        <pc:chgData name="Julie Sheppard" userId="0c865076-d794-48a5-9d4d-32eeefb39fbb" providerId="ADAL" clId="{E2ACC27E-72D5-4694-8335-6460BC3C5DA4}" dt="2022-04-06T11:37:57.357" v="13" actId="167"/>
        <pc:sldMkLst>
          <pc:docMk/>
          <pc:sldMk cId="0" sldId="430"/>
        </pc:sldMkLst>
        <pc:picChg chg="mod">
          <ac:chgData name="Julie Sheppard" userId="0c865076-d794-48a5-9d4d-32eeefb39fbb" providerId="ADAL" clId="{E2ACC27E-72D5-4694-8335-6460BC3C5DA4}" dt="2022-04-06T11:37:57.357" v="13" actId="167"/>
          <ac:picMkLst>
            <pc:docMk/>
            <pc:sldMk cId="0" sldId="430"/>
            <ac:picMk id="44034" creationId="{ACE69D3F-99C4-4134-852B-03D53D0698DF}"/>
          </ac:picMkLst>
        </pc:picChg>
      </pc:sldChg>
      <pc:sldChg chg="modSp mod">
        <pc:chgData name="Julie Sheppard" userId="0c865076-d794-48a5-9d4d-32eeefb39fbb" providerId="ADAL" clId="{E2ACC27E-72D5-4694-8335-6460BC3C5DA4}" dt="2022-04-06T11:40:12.890" v="19" actId="20577"/>
        <pc:sldMkLst>
          <pc:docMk/>
          <pc:sldMk cId="3999451093" sldId="463"/>
        </pc:sldMkLst>
        <pc:spChg chg="mod">
          <ac:chgData name="Julie Sheppard" userId="0c865076-d794-48a5-9d4d-32eeefb39fbb" providerId="ADAL" clId="{E2ACC27E-72D5-4694-8335-6460BC3C5DA4}" dt="2022-04-06T11:40:12.890" v="19" actId="20577"/>
          <ac:spMkLst>
            <pc:docMk/>
            <pc:sldMk cId="3999451093" sldId="463"/>
            <ac:spMk id="3" creationId="{95EFAC24-5E1C-4625-BB1E-4A1A76C7BFAE}"/>
          </ac:spMkLst>
        </pc:spChg>
      </pc:sldChg>
    </pc:docChg>
  </pc:docChgLst>
  <pc:docChgLst>
    <pc:chgData name="Alison Burnell" userId="3cb441fd-6aa2-45b5-bf84-a767c216493b" providerId="ADAL" clId="{47C4A51A-51B2-417E-B32E-41FE7F061EE3}"/>
    <pc:docChg chg="addSection modSection">
      <pc:chgData name="Alison Burnell" userId="3cb441fd-6aa2-45b5-bf84-a767c216493b" providerId="ADAL" clId="{47C4A51A-51B2-417E-B32E-41FE7F061EE3}" dt="2023-02-09T14:32:56.212" v="15" actId="1784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49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87" tIns="45743" rIns="91487" bIns="45743" numCol="1" anchor="t" anchorCtr="0" compatLnSpc="1">
            <a:prstTxWarp prst="textNoShape">
              <a:avLst/>
            </a:prstTxWarp>
          </a:bodyPr>
          <a:lstStyle>
            <a:lvl1pPr>
              <a:buClrTx/>
              <a:buSzTx/>
              <a:buFontTx/>
              <a:buNone/>
              <a:defRPr sz="1200">
                <a:latin typeface="Times New Roman" pitchFamily="18" charset="0"/>
              </a:defRPr>
            </a:lvl1pPr>
          </a:lstStyle>
          <a:p>
            <a:pPr>
              <a:defRPr/>
            </a:pPr>
            <a:endParaRPr lang="en-US" altLang="en-US"/>
          </a:p>
        </p:txBody>
      </p:sp>
      <p:sp>
        <p:nvSpPr>
          <p:cNvPr id="77827" name="Rectangle 3"/>
          <p:cNvSpPr>
            <a:spLocks noGrp="1" noChangeArrowheads="1"/>
          </p:cNvSpPr>
          <p:nvPr>
            <p:ph type="dt" sz="quarter" idx="1"/>
          </p:nvPr>
        </p:nvSpPr>
        <p:spPr bwMode="auto">
          <a:xfrm>
            <a:off x="3814763" y="0"/>
            <a:ext cx="29749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87" tIns="45743" rIns="91487" bIns="45743" numCol="1" anchor="t" anchorCtr="0" compatLnSpc="1">
            <a:prstTxWarp prst="textNoShape">
              <a:avLst/>
            </a:prstTxWarp>
          </a:bodyPr>
          <a:lstStyle>
            <a:lvl1pPr algn="r">
              <a:buClrTx/>
              <a:buSzTx/>
              <a:buFontTx/>
              <a:buNone/>
              <a:defRPr sz="1200">
                <a:latin typeface="Times New Roman" pitchFamily="18" charset="0"/>
              </a:defRPr>
            </a:lvl1pPr>
          </a:lstStyle>
          <a:p>
            <a:pPr>
              <a:defRPr/>
            </a:pPr>
            <a:endParaRPr lang="en-US" altLang="en-US"/>
          </a:p>
        </p:txBody>
      </p:sp>
      <p:sp>
        <p:nvSpPr>
          <p:cNvPr id="77828" name="Rectangle 4"/>
          <p:cNvSpPr>
            <a:spLocks noGrp="1" noChangeArrowheads="1"/>
          </p:cNvSpPr>
          <p:nvPr>
            <p:ph type="ftr" sz="quarter" idx="2"/>
          </p:nvPr>
        </p:nvSpPr>
        <p:spPr bwMode="auto">
          <a:xfrm>
            <a:off x="0" y="9453563"/>
            <a:ext cx="297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87" tIns="45743" rIns="91487" bIns="45743" numCol="1" anchor="b" anchorCtr="0" compatLnSpc="1">
            <a:prstTxWarp prst="textNoShape">
              <a:avLst/>
            </a:prstTxWarp>
          </a:bodyPr>
          <a:lstStyle>
            <a:lvl1pPr>
              <a:buClrTx/>
              <a:buSzTx/>
              <a:buFontTx/>
              <a:buNone/>
              <a:defRPr sz="1200">
                <a:latin typeface="Times New Roman" pitchFamily="18" charset="0"/>
              </a:defRPr>
            </a:lvl1pPr>
          </a:lstStyle>
          <a:p>
            <a:pPr>
              <a:defRPr/>
            </a:pPr>
            <a:endParaRPr lang="en-US" altLang="en-US"/>
          </a:p>
        </p:txBody>
      </p:sp>
      <p:sp>
        <p:nvSpPr>
          <p:cNvPr id="77829" name="Rectangle 5"/>
          <p:cNvSpPr>
            <a:spLocks noGrp="1" noChangeArrowheads="1"/>
          </p:cNvSpPr>
          <p:nvPr>
            <p:ph type="sldNum" sz="quarter" idx="3"/>
          </p:nvPr>
        </p:nvSpPr>
        <p:spPr bwMode="auto">
          <a:xfrm>
            <a:off x="3814763" y="9453563"/>
            <a:ext cx="297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87" tIns="45743" rIns="91487" bIns="45743" numCol="1" anchor="b" anchorCtr="0" compatLnSpc="1">
            <a:prstTxWarp prst="textNoShape">
              <a:avLst/>
            </a:prstTxWarp>
          </a:bodyPr>
          <a:lstStyle>
            <a:lvl1pPr algn="r">
              <a:buClrTx/>
              <a:buSzTx/>
              <a:buFontTx/>
              <a:buNone/>
              <a:defRPr sz="1200">
                <a:latin typeface="Times New Roman" pitchFamily="18" charset="0"/>
              </a:defRPr>
            </a:lvl1pPr>
          </a:lstStyle>
          <a:p>
            <a:pPr>
              <a:defRPr/>
            </a:pPr>
            <a:fld id="{5C824E74-0596-4F59-B77C-9DCF4E965AB8}" type="slidenum">
              <a:rPr lang="en-US" altLang="en-US"/>
              <a:pPr>
                <a:defRPr/>
              </a:pPr>
              <a:t>‹#›</a:t>
            </a:fld>
            <a:endParaRPr lang="en-US" altLang="en-US"/>
          </a:p>
        </p:txBody>
      </p:sp>
    </p:spTree>
    <p:extLst>
      <p:ext uri="{BB962C8B-B14F-4D97-AF65-F5344CB8AC3E}">
        <p14:creationId xmlns:p14="http://schemas.microsoft.com/office/powerpoint/2010/main" val="350466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6" rIns="91414" bIns="45706" numCol="1" anchor="t" anchorCtr="0" compatLnSpc="1">
            <a:prstTxWarp prst="textNoShape">
              <a:avLst/>
            </a:prstTxWarp>
          </a:bodyPr>
          <a:lstStyle>
            <a:lvl1pPr>
              <a:buClrTx/>
              <a:buSzTx/>
              <a:buFontTx/>
              <a:buNone/>
              <a:defRPr sz="1200">
                <a:latin typeface="Times New Roman" pitchFamily="18" charset="0"/>
              </a:defRPr>
            </a:lvl1pPr>
          </a:lstStyle>
          <a:p>
            <a:pPr>
              <a:defRPr/>
            </a:pPr>
            <a:endParaRPr lang="en-GB" altLang="en-US"/>
          </a:p>
        </p:txBody>
      </p:sp>
      <p:sp>
        <p:nvSpPr>
          <p:cNvPr id="102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6" rIns="91414" bIns="45706" numCol="1" anchor="t" anchorCtr="0" compatLnSpc="1">
            <a:prstTxWarp prst="textNoShape">
              <a:avLst/>
            </a:prstTxWarp>
          </a:bodyPr>
          <a:lstStyle>
            <a:lvl1pPr algn="r">
              <a:buClrTx/>
              <a:buSzTx/>
              <a:buFontTx/>
              <a:buNone/>
              <a:defRPr sz="1200">
                <a:latin typeface="Times New Roman" pitchFamily="18" charset="0"/>
              </a:defRPr>
            </a:lvl1pPr>
          </a:lstStyle>
          <a:p>
            <a:pPr>
              <a:defRPr/>
            </a:pPr>
            <a:endParaRPr lang="en-GB" altLang="en-US"/>
          </a:p>
        </p:txBody>
      </p:sp>
      <p:sp>
        <p:nvSpPr>
          <p:cNvPr id="34820" name="Rectangle 4"/>
          <p:cNvSpPr>
            <a:spLocks noGrp="1" noRot="1" noChangeAspect="1" noChangeArrowheads="1" noTextEdit="1"/>
          </p:cNvSpPr>
          <p:nvPr>
            <p:ph type="sldImg" idx="2"/>
          </p:nvPr>
        </p:nvSpPr>
        <p:spPr bwMode="auto">
          <a:xfrm>
            <a:off x="920750"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6" rIns="91414" bIns="45706"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03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6" rIns="91414" bIns="45706" numCol="1" anchor="b" anchorCtr="0" compatLnSpc="1">
            <a:prstTxWarp prst="textNoShape">
              <a:avLst/>
            </a:prstTxWarp>
          </a:bodyPr>
          <a:lstStyle>
            <a:lvl1pPr>
              <a:buClrTx/>
              <a:buSzTx/>
              <a:buFontTx/>
              <a:buNone/>
              <a:defRPr sz="1200">
                <a:latin typeface="Times New Roman" pitchFamily="18" charset="0"/>
              </a:defRPr>
            </a:lvl1pPr>
          </a:lstStyle>
          <a:p>
            <a:pPr>
              <a:defRPr/>
            </a:pPr>
            <a:endParaRPr lang="en-GB" altLang="en-US"/>
          </a:p>
        </p:txBody>
      </p:sp>
      <p:sp>
        <p:nvSpPr>
          <p:cNvPr id="1031"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6" rIns="91414" bIns="45706" numCol="1" anchor="b" anchorCtr="0" compatLnSpc="1">
            <a:prstTxWarp prst="textNoShape">
              <a:avLst/>
            </a:prstTxWarp>
          </a:bodyPr>
          <a:lstStyle>
            <a:lvl1pPr algn="r">
              <a:buClrTx/>
              <a:buSzTx/>
              <a:buFontTx/>
              <a:buNone/>
              <a:defRPr sz="1200">
                <a:latin typeface="Times New Roman" pitchFamily="18" charset="0"/>
              </a:defRPr>
            </a:lvl1pPr>
          </a:lstStyle>
          <a:p>
            <a:pPr>
              <a:defRPr/>
            </a:pPr>
            <a:fld id="{6C01866D-DD9E-4068-BCF8-33470C80AC6B}" type="slidenum">
              <a:rPr lang="en-GB" altLang="en-US"/>
              <a:pPr>
                <a:defRPr/>
              </a:pPr>
              <a:t>‹#›</a:t>
            </a:fld>
            <a:endParaRPr lang="en-GB" altLang="en-US"/>
          </a:p>
        </p:txBody>
      </p:sp>
    </p:spTree>
    <p:extLst>
      <p:ext uri="{BB962C8B-B14F-4D97-AF65-F5344CB8AC3E}">
        <p14:creationId xmlns:p14="http://schemas.microsoft.com/office/powerpoint/2010/main" val="854364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sab.org.uk/other-forms-of-exploi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racknellforestsafeguarding.org.uk/p/i-work-with-adults/risk-frame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320B2E7-36F6-42EF-8C2D-7D1A315265F4}" type="slidenum">
              <a:rPr lang="en-GB" altLang="en-US" smtClean="0"/>
              <a:pPr eaLnBrk="1" hangingPunct="1">
                <a:spcBef>
                  <a:spcPct val="0"/>
                </a:spcBef>
              </a:pPr>
              <a:t>1</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altLang="en-US" sz="1000"/>
          </a:p>
          <a:p>
            <a:pPr eaLnBrk="1" hangingPunct="1"/>
            <a:endParaRPr lang="en-GB" altLang="en-US" sz="10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we work with will occasionally be ‘befriended’ due to the nature of their vulnerabilities as perpetrators will see them as an ‘Easy target’.</a:t>
            </a:r>
          </a:p>
          <a:p>
            <a:r>
              <a:rPr lang="en-GB"/>
              <a:t>These ‘friendships’ will often be very important to the person we are supporting. There is a balancing act to keeping the person safe and them not pushing us away because we are telling them who they can or cannot have friendships with. E.g. “I still want to see my Grandson, I just want him to stop asking for money.” “I’d like to see Bob but not the other people he hangs around with.”</a:t>
            </a:r>
          </a:p>
          <a:p>
            <a:endParaRPr lang="en-GB"/>
          </a:p>
          <a:p>
            <a:r>
              <a:rPr lang="en-GB"/>
              <a:t>Families too can be the exploiters/abusers. There is a fine line to tread when the person we are working with may not want to “get anybody in trouble” or potentially criminalise a loved one.</a:t>
            </a:r>
          </a:p>
          <a:p>
            <a:endParaRPr lang="en-GB"/>
          </a:p>
          <a:p>
            <a:r>
              <a:rPr lang="en-GB"/>
              <a:t>Following the Safeguarding principles and working with the person gives us the best chance of engaging with them in a way that will keep them safe.</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12</a:t>
            </a:fld>
            <a:endParaRPr lang="en-GB" altLang="en-US"/>
          </a:p>
        </p:txBody>
      </p:sp>
    </p:spTree>
    <p:extLst>
      <p:ext uri="{BB962C8B-B14F-4D97-AF65-F5344CB8AC3E}">
        <p14:creationId xmlns:p14="http://schemas.microsoft.com/office/powerpoint/2010/main" val="212678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Links into the previous slide that Making Safeguarding approaches gives us the best chance of a positive outcome for the person.</a:t>
            </a:r>
          </a:p>
          <a:p>
            <a:endParaRPr lang="en-GB"/>
          </a:p>
          <a:p>
            <a:r>
              <a:rPr lang="en-GB"/>
              <a:t>Multi Agency working means the person has a number of options to keep themselves safe when they are ready to engage.</a:t>
            </a:r>
          </a:p>
          <a:p>
            <a:endParaRPr lang="en-GB"/>
          </a:p>
          <a:p>
            <a:r>
              <a:rPr lang="en-GB"/>
              <a:t>If a person lacks capacity then how they have historically lived their lives can help us shape any protections that are put in place.</a:t>
            </a:r>
          </a:p>
          <a:p>
            <a:endParaRPr lang="en-GB"/>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13</a:t>
            </a:fld>
            <a:endParaRPr lang="en-GB" altLang="en-US"/>
          </a:p>
        </p:txBody>
      </p:sp>
    </p:spTree>
    <p:extLst>
      <p:ext uri="{BB962C8B-B14F-4D97-AF65-F5344CB8AC3E}">
        <p14:creationId xmlns:p14="http://schemas.microsoft.com/office/powerpoint/2010/main" val="384456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Times New Roman" pitchFamily="18" charset="0"/>
                <a:ea typeface="+mn-ea"/>
                <a:cs typeface="+mn-cs"/>
              </a:rPr>
              <a:t>The Mental Capacity Act has 5 principles.</a:t>
            </a:r>
          </a:p>
          <a:p>
            <a:endParaRPr lang="en-GB" sz="1200" b="0" i="0" u="none" strike="noStrike" kern="1200">
              <a:solidFill>
                <a:schemeClr val="tx1"/>
              </a:solidFill>
              <a:effectLst/>
              <a:latin typeface="Times New Roman" pitchFamily="18" charset="0"/>
              <a:ea typeface="+mn-ea"/>
              <a:cs typeface="+mn-cs"/>
            </a:endParaRPr>
          </a:p>
          <a:p>
            <a:r>
              <a:rPr lang="en-GB" sz="1200" b="0" i="0" u="none" strike="noStrike" kern="1200">
                <a:solidFill>
                  <a:schemeClr val="tx1"/>
                </a:solidFill>
                <a:effectLst/>
                <a:latin typeface="Times New Roman" pitchFamily="18" charset="0"/>
                <a:ea typeface="+mn-ea"/>
                <a:cs typeface="+mn-cs"/>
              </a:rPr>
              <a:t>Principle 1:  Assume a person has capacity unless proved otherwise.</a:t>
            </a:r>
          </a:p>
          <a:p>
            <a:r>
              <a:rPr lang="en-GB" sz="1200" b="0" i="0" u="none" strike="noStrike" kern="1200">
                <a:solidFill>
                  <a:schemeClr val="tx1"/>
                </a:solidFill>
                <a:effectLst/>
                <a:latin typeface="Times New Roman" pitchFamily="18" charset="0"/>
                <a:ea typeface="+mn-ea"/>
                <a:cs typeface="+mn-cs"/>
              </a:rPr>
              <a:t>Principle 2:   Do not treat people as incapable of making a decision unless all practicable steps have been tried to help them.</a:t>
            </a:r>
          </a:p>
          <a:p>
            <a:r>
              <a:rPr lang="en-GB" sz="1200" b="0" i="0" u="none" strike="noStrike" kern="1200">
                <a:solidFill>
                  <a:schemeClr val="tx1"/>
                </a:solidFill>
                <a:effectLst/>
                <a:latin typeface="Times New Roman" pitchFamily="18" charset="0"/>
                <a:ea typeface="+mn-ea"/>
                <a:cs typeface="+mn-cs"/>
              </a:rPr>
              <a:t>Principle 3:   A person should not be treated as incapable of making a decision because their decision may seem unwise.</a:t>
            </a:r>
          </a:p>
          <a:p>
            <a:r>
              <a:rPr lang="en-GB" sz="1200" b="0" i="0" u="none" strike="noStrike" kern="1200">
                <a:solidFill>
                  <a:schemeClr val="tx1"/>
                </a:solidFill>
                <a:effectLst/>
                <a:latin typeface="Times New Roman" pitchFamily="18" charset="0"/>
                <a:ea typeface="+mn-ea"/>
                <a:cs typeface="+mn-cs"/>
              </a:rPr>
              <a:t>Principle 4:  Always do things or take decisions for people without capacity in their best interests.</a:t>
            </a:r>
          </a:p>
          <a:p>
            <a:r>
              <a:rPr lang="en-GB" sz="1200" b="0" i="0" u="none" strike="noStrike" kern="1200">
                <a:solidFill>
                  <a:schemeClr val="tx1"/>
                </a:solidFill>
                <a:effectLst/>
                <a:latin typeface="Times New Roman" pitchFamily="18" charset="0"/>
                <a:ea typeface="+mn-ea"/>
                <a:cs typeface="+mn-cs"/>
              </a:rPr>
              <a:t>Principle 5:    Before doing something to someone or making a decision on their behalf, consider whether the outcome could  be achieved in a less restrictive way.</a:t>
            </a:r>
          </a:p>
          <a:p>
            <a:endParaRPr lang="en-GB" sz="1200" b="0" i="0" u="none" strike="noStrike" kern="1200">
              <a:solidFill>
                <a:schemeClr val="tx1"/>
              </a:solidFill>
              <a:effectLst/>
              <a:latin typeface="Times New Roman" pitchFamily="18" charset="0"/>
              <a:ea typeface="+mn-ea"/>
              <a:cs typeface="+mn-cs"/>
            </a:endParaRPr>
          </a:p>
          <a:p>
            <a:endParaRPr lang="en-GB" sz="1200" b="0" i="0" u="none" strike="noStrike" kern="120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a:solidFill>
                  <a:schemeClr val="tx1"/>
                </a:solidFill>
                <a:effectLst/>
                <a:latin typeface="Times New Roman" pitchFamily="18" charset="0"/>
                <a:ea typeface="+mn-ea"/>
                <a:cs typeface="+mn-cs"/>
              </a:rPr>
              <a:t>Once you've decided that capacity is lacking, use principles 4 and 5 to support the decision-making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0" u="none" strike="noStrike" kern="120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Times New Roman" pitchFamily="18" charset="0"/>
                <a:ea typeface="+mn-ea"/>
                <a:cs typeface="+mn-cs"/>
              </a:rPr>
              <a:t>The MCA links into Person centred approaches. Following these principles you are giving the person every opportunity to make their decisions in a way they choose regardless of their capacity.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Times New Roman" pitchFamily="18" charset="0"/>
                <a:ea typeface="+mn-ea"/>
                <a:cs typeface="+mn-cs"/>
              </a:rPr>
              <a:t>Regardless of whether a person has Capacity or lacks capacity Independent Advocacy should be always be available to the individual being supported..</a:t>
            </a:r>
          </a:p>
          <a:p>
            <a:endParaRPr lang="en-GB" sz="1200" b="0" i="0" u="none" strike="noStrike" kern="1200">
              <a:solidFill>
                <a:schemeClr val="tx1"/>
              </a:solidFill>
              <a:effectLst/>
              <a:latin typeface="Times New Roman" pitchFamily="18" charset="0"/>
              <a:ea typeface="+mn-ea"/>
              <a:cs typeface="+mn-cs"/>
            </a:endParaRPr>
          </a:p>
          <a:p>
            <a:endParaRPr lang="en-GB"/>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14</a:t>
            </a:fld>
            <a:endParaRPr lang="en-GB" altLang="en-US"/>
          </a:p>
        </p:txBody>
      </p:sp>
    </p:spTree>
    <p:extLst>
      <p:ext uri="{BB962C8B-B14F-4D97-AF65-F5344CB8AC3E}">
        <p14:creationId xmlns:p14="http://schemas.microsoft.com/office/powerpoint/2010/main" val="213760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categories of Abuse covered under Care Act Section 42 Adult Safeguarding.</a:t>
            </a:r>
          </a:p>
          <a:p>
            <a:endParaRPr lang="en-GB"/>
          </a:p>
          <a:p>
            <a:r>
              <a:rPr lang="en-GB"/>
              <a:t>With the introduction of the Care Act Sexual Exploitation, </a:t>
            </a:r>
            <a:r>
              <a:rPr lang="en-GB" err="1"/>
              <a:t>Self Neglect</a:t>
            </a:r>
            <a:r>
              <a:rPr lang="en-GB"/>
              <a:t>, Modern Slavery </a:t>
            </a:r>
            <a:r>
              <a:rPr lang="en-GB" err="1"/>
              <a:t>anf</a:t>
            </a:r>
            <a:r>
              <a:rPr lang="en-GB"/>
              <a:t> Domestic Abuse were added to the previous guidance list covered within Adults.</a:t>
            </a:r>
          </a:p>
          <a:p>
            <a:endParaRPr lang="en-GB"/>
          </a:p>
          <a:p>
            <a:r>
              <a:rPr lang="en-GB"/>
              <a:t>Each of these categories has its own set of characteristics and abuse may cover more than one category. </a:t>
            </a:r>
            <a:r>
              <a:rPr lang="en-GB" err="1"/>
              <a:t>E.g</a:t>
            </a:r>
            <a:r>
              <a:rPr lang="en-GB"/>
              <a:t> Physical and Psychological behaviours could be evident in Domestic Abuse.</a:t>
            </a:r>
          </a:p>
          <a:p>
            <a:r>
              <a:rPr lang="en-GB"/>
              <a:t> </a:t>
            </a:r>
          </a:p>
          <a:p>
            <a:r>
              <a:rPr lang="en-GB"/>
              <a:t>Brief Definition.</a:t>
            </a:r>
          </a:p>
          <a:p>
            <a:endParaRPr lang="en-GB"/>
          </a:p>
          <a:p>
            <a:r>
              <a:rPr lang="en-GB" b="0">
                <a:effectLst/>
              </a:rPr>
              <a:t>Physical abuse: Physical harm to an individual's body from, for example, hitting, restrictive practices and medication. Untreated or unexplained injuries including cut, bruises, burns, bites, hair loss etc.</a:t>
            </a:r>
          </a:p>
          <a:p>
            <a:endParaRPr lang="en-GB" b="0">
              <a:effectLst/>
            </a:endParaRPr>
          </a:p>
          <a:p>
            <a:endParaRPr lang="en-GB" b="0">
              <a:effectLst/>
            </a:endParaRPr>
          </a:p>
          <a:p>
            <a:r>
              <a:rPr lang="en-GB" b="0">
                <a:effectLst/>
              </a:rPr>
              <a:t>.Sexual abuse: Sexual relationships or activities that an individual does not or cannot consent to.</a:t>
            </a:r>
          </a:p>
          <a:p>
            <a:br>
              <a:rPr lang="en-GB" b="0">
                <a:effectLst/>
              </a:rPr>
            </a:br>
            <a:r>
              <a:rPr lang="en-GB" b="0">
                <a:effectLst/>
              </a:rPr>
              <a:t>Financial abuse: Use of an individual's money or possessions without permission. Includes theft, fraud, scamming, coercion, self-serving involvement in an individual's financial affairs. </a:t>
            </a:r>
            <a:br>
              <a:rPr lang="en-GB" b="0">
                <a:effectLst/>
              </a:rPr>
            </a:br>
            <a:br>
              <a:rPr lang="en-GB" b="0">
                <a:effectLst/>
              </a:rPr>
            </a:br>
            <a:r>
              <a:rPr lang="en-GB" b="0">
                <a:effectLst/>
              </a:rPr>
              <a:t>Neglect or Omission: Other People responsible for an individual not seeing to their basic needs such as nutrition or hygiene either deliberately or inadvertently. </a:t>
            </a:r>
            <a:endParaRPr lang="en-GB"/>
          </a:p>
          <a:p>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a:effectLst/>
              </a:rPr>
              <a:t>Discriminatory abuse: Individuals being treated differently due to personal traits such as age, gender, race, sexual orientation etc.</a:t>
            </a:r>
          </a:p>
          <a:p>
            <a:endParaRPr lang="en-GB"/>
          </a:p>
          <a:p>
            <a:r>
              <a:rPr lang="en-GB" sz="1200" b="0" i="0" u="none" strike="noStrike" kern="1200">
                <a:solidFill>
                  <a:schemeClr val="tx1"/>
                </a:solidFill>
                <a:effectLst/>
                <a:latin typeface="Times New Roman" pitchFamily="18" charset="0"/>
                <a:ea typeface="+mn-ea"/>
                <a:cs typeface="+mn-cs"/>
              </a:rPr>
              <a:t>Psychological: Abuse includes 'emotional abuse' and takes the form of threats of harm or abandonment, deprivation of contact, humiliation, rejection, blaming, controlling, intimidation, coercion, indifference, harassment, verbal abuse (including shouting or swearing), cyber bullying, isolation or withdrawal from services or support networks.</a:t>
            </a:r>
          </a:p>
          <a:p>
            <a:endParaRPr lang="en-GB" sz="1200" b="0" i="0" u="none" strike="noStrike" kern="1200">
              <a:solidFill>
                <a:schemeClr val="tx1"/>
              </a:solidFill>
              <a:effectLst/>
              <a:latin typeface="Times New Roman" pitchFamily="18" charset="0"/>
              <a:ea typeface="+mn-ea"/>
              <a:cs typeface="+mn-cs"/>
            </a:endParaRPr>
          </a:p>
          <a:p>
            <a:r>
              <a:rPr lang="en-GB" b="0">
                <a:effectLst/>
              </a:rPr>
              <a:t>Institutional/organisational abuse: When an organisation's needs are put above an individual's needs e.g. telling an individual that they have to go to bed at a certain </a:t>
            </a:r>
            <a:r>
              <a:rPr lang="en-GB" b="0" err="1">
                <a:effectLst/>
              </a:rPr>
              <a:t>time,Inflexibility</a:t>
            </a:r>
            <a:br>
              <a:rPr lang="en-GB" b="0">
                <a:effectLst/>
              </a:rPr>
            </a:br>
            <a:r>
              <a:rPr lang="en-GB" b="0">
                <a:effectLst/>
              </a:rPr>
              <a:t>Poor staff knowledge and training</a:t>
            </a:r>
            <a:endParaRPr lang="en-GB" sz="1200" b="0" i="0" u="none" strike="noStrike" kern="1200">
              <a:solidFill>
                <a:schemeClr val="tx1"/>
              </a:solidFill>
              <a:effectLst/>
              <a:latin typeface="Times New Roman" pitchFamily="18" charset="0"/>
              <a:ea typeface="+mn-ea"/>
              <a:cs typeface="+mn-cs"/>
            </a:endParaRPr>
          </a:p>
          <a:p>
            <a:endParaRPr lang="en-GB" sz="1200" b="0" i="0" u="none" strike="noStrike" kern="1200">
              <a:solidFill>
                <a:schemeClr val="tx1"/>
              </a:solidFill>
              <a:effectLst/>
              <a:latin typeface="Times New Roman" pitchFamily="18" charset="0"/>
              <a:ea typeface="+mn-ea"/>
              <a:cs typeface="+mn-cs"/>
            </a:endParaRPr>
          </a:p>
          <a:p>
            <a:r>
              <a:rPr lang="en-GB" b="0">
                <a:effectLst/>
              </a:rPr>
              <a:t>Self-neglect: An individual being unable to see to their own basic needs, such as nutrition or hygiene. Can also be linked to those who live in a cluttered environment</a:t>
            </a:r>
          </a:p>
          <a:p>
            <a:endParaRPr lang="en-GB" sz="1200" b="0" i="0" u="none" strike="noStrike" kern="120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a:effectLst/>
              </a:rPr>
              <a:t>Modern slavery: Individuals being forced into a life of slavery, human trafficking, domestic servitude or forced labour.</a:t>
            </a:r>
          </a:p>
          <a:p>
            <a:endParaRPr lang="en-GB" sz="1200" b="0" i="0" u="none" strike="noStrike" kern="1200">
              <a:solidFill>
                <a:schemeClr val="tx1"/>
              </a:solidFill>
              <a:effectLst/>
              <a:latin typeface="Times New Roman" pitchFamily="18" charset="0"/>
              <a:ea typeface="+mn-ea"/>
              <a:cs typeface="+mn-cs"/>
            </a:endParaRPr>
          </a:p>
          <a:p>
            <a:r>
              <a:rPr lang="en-GB" sz="1200" b="0" i="0" u="none" strike="noStrike" kern="1200">
                <a:solidFill>
                  <a:schemeClr val="tx1"/>
                </a:solidFill>
                <a:effectLst/>
                <a:latin typeface="Times New Roman" pitchFamily="18" charset="0"/>
                <a:ea typeface="+mn-ea"/>
                <a:cs typeface="+mn-cs"/>
              </a:rPr>
              <a:t>Sexual exploitation: This is the sexual abuse of an adult in exchange for attention, affection, food, drugs, shelter, protection, other basic necessities and/or money, and could be part of a seemingly consensual relationship. There can also be links to grooming.</a:t>
            </a:r>
            <a:r>
              <a:rPr lang="en-GB" sz="1200" b="0" i="0" u="none" strike="noStrike" kern="1200">
                <a:solidFill>
                  <a:schemeClr val="tx1"/>
                </a:solidFill>
                <a:effectLst/>
                <a:latin typeface="Times New Roman" pitchFamily="18" charset="0"/>
                <a:ea typeface="+mn-ea"/>
                <a:cs typeface="+mn-cs"/>
                <a:hlinkClick r:id="rId3"/>
              </a:rPr>
              <a:t>gr</a:t>
            </a:r>
          </a:p>
          <a:p>
            <a:endParaRPr lang="en-GB" sz="1200" b="0" i="0" u="none" strike="noStrike" kern="1200">
              <a:solidFill>
                <a:schemeClr val="tx1"/>
              </a:solidFill>
              <a:effectLst/>
              <a:latin typeface="Times New Roman" pitchFamily="18" charset="0"/>
              <a:ea typeface="+mn-ea"/>
              <a:cs typeface="+mn-cs"/>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a:effectLst/>
              </a:rPr>
              <a:t>Domestic abuse: Threats, violence and abuse between individuals that are family members or in an intimate relationship. Domestic abuse can be recognised by the signs of one or more of the other types of abuse or neglect</a:t>
            </a:r>
          </a:p>
          <a:p>
            <a:r>
              <a:rPr lang="en-GB" sz="1200" b="0" i="0" u="none" strike="noStrike" kern="1200" err="1">
                <a:solidFill>
                  <a:schemeClr val="tx1"/>
                </a:solidFill>
                <a:effectLst/>
                <a:latin typeface="Times New Roman" pitchFamily="18" charset="0"/>
                <a:ea typeface="+mn-ea"/>
                <a:cs typeface="+mn-cs"/>
                <a:hlinkClick r:id="rId3"/>
              </a:rPr>
              <a:t>ooming</a:t>
            </a:r>
            <a:r>
              <a:rPr lang="en-GB" sz="1200" b="0" i="0" u="none" strike="noStrike" kern="1200">
                <a:solidFill>
                  <a:schemeClr val="tx1"/>
                </a:solidFill>
                <a:effectLst/>
                <a:latin typeface="Times New Roman" pitchFamily="18" charset="0"/>
                <a:ea typeface="+mn-ea"/>
                <a:cs typeface="+mn-cs"/>
              </a:rPr>
              <a:t>.</a:t>
            </a:r>
            <a:endParaRPr lang="en-GB"/>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15</a:t>
            </a:fld>
            <a:endParaRPr lang="en-GB" altLang="en-US"/>
          </a:p>
        </p:txBody>
      </p:sp>
    </p:spTree>
    <p:extLst>
      <p:ext uri="{BB962C8B-B14F-4D97-AF65-F5344CB8AC3E}">
        <p14:creationId xmlns:p14="http://schemas.microsoft.com/office/powerpoint/2010/main" val="220417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E7E66C6-E52E-42CD-ACAE-53CA7D1A6677}" type="slidenum">
              <a:rPr lang="en-GB" altLang="en-US" smtClean="0"/>
              <a:pPr eaLnBrk="1" hangingPunct="1">
                <a:spcBef>
                  <a:spcPct val="0"/>
                </a:spcBef>
              </a:pPr>
              <a:t>16</a:t>
            </a:fld>
            <a:endParaRPr lang="en-GB"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z="1000"/>
              <a:t>The Care Act Section 42 definition of Adult Safeguarding.</a:t>
            </a:r>
          </a:p>
          <a:p>
            <a:pPr eaLnBrk="1" hangingPunct="1"/>
            <a:endParaRPr lang="en-US" altLang="en-US" sz="1000"/>
          </a:p>
          <a:p>
            <a:pPr eaLnBrk="1" hangingPunct="1"/>
            <a:r>
              <a:rPr lang="en-US" altLang="en-US" sz="1000"/>
              <a:t>A person needs to meet these criteria to receive support under Section 42 of the Care Act.</a:t>
            </a:r>
          </a:p>
          <a:p>
            <a:pPr eaLnBrk="1" hangingPunct="1"/>
            <a:endParaRPr lang="en-US" altLang="en-US" sz="1000"/>
          </a:p>
          <a:p>
            <a:pPr eaLnBrk="1" hangingPunct="1"/>
            <a:r>
              <a:rPr lang="en-US" altLang="en-US" sz="1000"/>
              <a:t>This will be the test to see if a person meets eligibility to have support from the Local Authority. Safeguarding referrals will be triaged against these guidelines.</a:t>
            </a:r>
          </a:p>
          <a:p>
            <a:pPr eaLnBrk="1" hangingPunct="1"/>
            <a:endParaRPr lang="en-US" altLang="en-US" sz="1000"/>
          </a:p>
          <a:p>
            <a:pPr eaLnBrk="1" hangingPunct="1"/>
            <a:r>
              <a:rPr lang="en-US" altLang="en-US" sz="1000"/>
              <a:t>However if a person does not meet all of these 4 criteria it does not mean they will not be offered support and guidance. It just means they will not be supported through the section 42 process.</a:t>
            </a:r>
          </a:p>
          <a:p>
            <a:pPr eaLnBrk="1" hangingPunct="1"/>
            <a:r>
              <a:rPr lang="en-US" altLang="en-US" sz="1000"/>
              <a:t>There are alternatives such as The Risk Framework Tool that can be used if this was the case.</a:t>
            </a:r>
          </a:p>
          <a:p>
            <a:pPr eaLnBrk="1" hangingPunct="1"/>
            <a:endParaRPr lang="en-US" altLang="en-US" sz="1000"/>
          </a:p>
          <a:p>
            <a:pPr eaLnBrk="1" hangingPunct="1"/>
            <a:r>
              <a:rPr lang="en-US" altLang="en-US" sz="1000"/>
              <a:t>In answer to “could somebody be temporarily be vulnerable?” the answer is yes.</a:t>
            </a:r>
          </a:p>
          <a:p>
            <a:pPr eaLnBrk="1" hangingPunct="1"/>
            <a:r>
              <a:rPr lang="en-US" altLang="en-US" sz="1000"/>
              <a:t>Use examples when we All have to rely on others (regardless of Care needs)  and how this puts us at the trust of others. E.g. following a minor operation, when we have a cold, even putting your car in for repair. Anytime we are reliant of others we could be open to being exploited.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new care act information that highlights potential types of vulnerabilities.</a:t>
            </a:r>
          </a:p>
          <a:p>
            <a:endParaRPr lang="en-GB"/>
          </a:p>
          <a:p>
            <a:r>
              <a:rPr lang="en-GB"/>
              <a:t>http://www.scie.org.uk/care-act-2014/safeguarding-adults/adult-safeguarding-practice-questions/index.asp?utm_campaign=5505870_27+March+SCIE+ebulletin++&amp;utm_medium=email&amp;utm_source=SCIE&amp;utm_sfid=003A000000blc3HIAQ&amp;utm_role=Other&amp;dm_i=4O5,3A0CU,UW4FG,BQDA0,1 </a:t>
            </a:r>
          </a:p>
          <a:p>
            <a:endParaRPr lang="en-GB"/>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17</a:t>
            </a:fld>
            <a:endParaRPr lang="en-GB" altLang="en-US"/>
          </a:p>
        </p:txBody>
      </p:sp>
    </p:spTree>
    <p:extLst>
      <p:ext uri="{BB962C8B-B14F-4D97-AF65-F5344CB8AC3E}">
        <p14:creationId xmlns:p14="http://schemas.microsoft.com/office/powerpoint/2010/main" val="365021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shows the various indicators of abuse and how they can cover a number of the abuse categories.</a:t>
            </a:r>
          </a:p>
          <a:p>
            <a:endParaRPr lang="en-GB"/>
          </a:p>
          <a:p>
            <a:r>
              <a:rPr lang="en-GB"/>
              <a:t>Safeguarding is not always clear cut and these indicators show some of the subtle signs that abuse may be occurring.</a:t>
            </a:r>
          </a:p>
          <a:p>
            <a:endParaRPr lang="en-GB"/>
          </a:p>
          <a:p>
            <a:r>
              <a:rPr lang="en-GB"/>
              <a:t>Being vulnerable does not mean you cannot protect yourself. However some of these indicators clearly show how a vulnerable could be exploited or manipulated due to being reliant on others.</a:t>
            </a:r>
          </a:p>
          <a:p>
            <a:r>
              <a:rPr lang="en-GB"/>
              <a:t>e.g. not being able to do their own shopping, medication mis-use, regimented routines becoming the norm.</a:t>
            </a:r>
          </a:p>
          <a:p>
            <a:endParaRPr lang="en-GB" b="1"/>
          </a:p>
          <a:p>
            <a:r>
              <a:rPr lang="en-GB" b="1"/>
              <a:t>Activity for Students</a:t>
            </a:r>
            <a:r>
              <a:rPr lang="en-GB"/>
              <a:t>: This chart is Split into 3 sections. Divide the students into 3 teams and give them a section each. </a:t>
            </a:r>
          </a:p>
          <a:p>
            <a:r>
              <a:rPr lang="en-GB"/>
              <a:t>Ask them to match the indicators to the Safeguarding categories of abuse.. </a:t>
            </a:r>
          </a:p>
          <a:p>
            <a:r>
              <a:rPr lang="en-GB"/>
              <a:t>Each indicator may link to more than one abuse type. </a:t>
            </a:r>
          </a:p>
          <a:p>
            <a:r>
              <a:rPr lang="en-GB"/>
              <a:t>Allow ten minutes. </a:t>
            </a:r>
          </a:p>
          <a:p>
            <a:r>
              <a:rPr lang="en-GB"/>
              <a:t>Then get each Team to feedback on their linking of indicators and ask them for their reasoning and thought process. </a:t>
            </a:r>
          </a:p>
          <a:p>
            <a:r>
              <a:rPr lang="en-GB"/>
              <a:t>This should highlight the importance of always keeping the potential of Safeguarding in mind. However unlikely it may appear on first viewing a situation that involves these indicators may be hiding a more abusive situation/motive. Intentionally or unintentionally .</a:t>
            </a:r>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18</a:t>
            </a:fld>
            <a:endParaRPr lang="en-GB" altLang="en-US"/>
          </a:p>
        </p:txBody>
      </p:sp>
    </p:spTree>
    <p:extLst>
      <p:ext uri="{BB962C8B-B14F-4D97-AF65-F5344CB8AC3E}">
        <p14:creationId xmlns:p14="http://schemas.microsoft.com/office/powerpoint/2010/main" val="226037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D7B42A-1AE3-43B5-9773-14459D491FFF}" type="slidenum">
              <a:rPr lang="en-GB" altLang="en-US" smtClean="0"/>
              <a:pPr eaLnBrk="1" hangingPunct="1">
                <a:spcBef>
                  <a:spcPct val="0"/>
                </a:spcBef>
              </a:pPr>
              <a:t>19</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lnSpc>
                <a:spcPct val="80000"/>
              </a:lnSpc>
            </a:pPr>
            <a:r>
              <a:rPr lang="en-GB" altLang="en-US" sz="800"/>
              <a:t>http://www.theguardian.com/society/2011/jun/01/care-home-abuse-ministers-move</a:t>
            </a:r>
          </a:p>
          <a:p>
            <a:pPr eaLnBrk="1" hangingPunct="1">
              <a:lnSpc>
                <a:spcPct val="80000"/>
              </a:lnSpc>
            </a:pPr>
            <a:r>
              <a:rPr lang="en-GB" altLang="en-US" sz="800"/>
              <a:t>http://www.southglos.gov.uk/Pages/Article%20Pages/Community%20Care%20-%20Housing/Older%20and%20disabled%20people/Winterbourne-View-11204.aspx</a:t>
            </a:r>
          </a:p>
          <a:p>
            <a:pPr eaLnBrk="1" hangingPunct="1">
              <a:lnSpc>
                <a:spcPct val="80000"/>
              </a:lnSpc>
            </a:pPr>
            <a:endParaRPr lang="en-GB" altLang="en-US" sz="800"/>
          </a:p>
          <a:p>
            <a:r>
              <a:rPr lang="en-GB" sz="1200" kern="1200">
                <a:solidFill>
                  <a:schemeClr val="tx1"/>
                </a:solidFill>
                <a:effectLst/>
                <a:latin typeface="Times New Roman" pitchFamily="18" charset="0"/>
                <a:ea typeface="+mn-ea"/>
                <a:cs typeface="+mn-cs"/>
              </a:rPr>
              <a:t>2010.</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Winterbourne View Hospital was a private hospital for adults with learning disabilities and autism, mostly accommodating patients who</a:t>
            </a:r>
          </a:p>
          <a:p>
            <a:r>
              <a:rPr lang="en-GB" sz="1200" kern="1200">
                <a:solidFill>
                  <a:schemeClr val="tx1"/>
                </a:solidFill>
                <a:effectLst/>
                <a:latin typeface="Times New Roman" pitchFamily="18" charset="0"/>
                <a:ea typeface="+mn-ea"/>
                <a:cs typeface="+mn-cs"/>
              </a:rPr>
              <a:t>Were detained under the provisions of the Mental Health Act 1983</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An undercover reporter secured employment as a support worker at Winterbourne View Hospital.</a:t>
            </a:r>
          </a:p>
          <a:p>
            <a:r>
              <a:rPr lang="en-GB" sz="1200" kern="1200">
                <a:solidFill>
                  <a:schemeClr val="tx1"/>
                </a:solidFill>
                <a:effectLst/>
                <a:latin typeface="Times New Roman" pitchFamily="18" charset="0"/>
                <a:ea typeface="+mn-ea"/>
                <a:cs typeface="+mn-cs"/>
              </a:rPr>
              <a:t>During his five weeks as a </a:t>
            </a:r>
            <a:r>
              <a:rPr lang="en-GB" sz="1200" kern="1200" err="1">
                <a:solidFill>
                  <a:schemeClr val="tx1"/>
                </a:solidFill>
                <a:effectLst/>
                <a:latin typeface="Times New Roman" pitchFamily="18" charset="0"/>
                <a:ea typeface="+mn-ea"/>
                <a:cs typeface="+mn-cs"/>
              </a:rPr>
              <a:t>Castlebeck</a:t>
            </a:r>
            <a:r>
              <a:rPr lang="en-GB" sz="1200" kern="1200">
                <a:solidFill>
                  <a:schemeClr val="tx1"/>
                </a:solidFill>
                <a:effectLst/>
                <a:latin typeface="Times New Roman" pitchFamily="18" charset="0"/>
                <a:ea typeface="+mn-ea"/>
                <a:cs typeface="+mn-cs"/>
              </a:rPr>
              <a:t> Ltd employee he filmed colleagues tormenting, bullying and assaulting patients.</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Fundamental principles of healthcare ethics such as Respect and justice were absent at Winterbourne View Hospital.</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Makes for horrific viewing. Even at this time developments within Care gave Authorities a confidence that this type of abuse could not be carried out un-noticed.</a:t>
            </a:r>
          </a:p>
          <a:p>
            <a:r>
              <a:rPr lang="en-GB" sz="1200" kern="1200">
                <a:solidFill>
                  <a:schemeClr val="tx1"/>
                </a:solidFill>
                <a:effectLst/>
                <a:latin typeface="Times New Roman" pitchFamily="18" charset="0"/>
                <a:ea typeface="+mn-ea"/>
                <a:cs typeface="+mn-cs"/>
              </a:rPr>
              <a:t>Led to changes to the way inspections are carried out and formation of the CQC focused on the person rather than the paperwork.</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Government used this incident to announce a policy of closer of these large scale Hospital Private institutions.</a:t>
            </a:r>
          </a:p>
          <a:p>
            <a:r>
              <a:rPr lang="en-GB" sz="1200" kern="1200">
                <a:solidFill>
                  <a:schemeClr val="tx1"/>
                </a:solidFill>
                <a:effectLst/>
                <a:latin typeface="Times New Roman" pitchFamily="18" charset="0"/>
                <a:ea typeface="+mn-ea"/>
                <a:cs typeface="+mn-cs"/>
              </a:rPr>
              <a:t> </a:t>
            </a:r>
          </a:p>
          <a:p>
            <a:r>
              <a:rPr lang="en-GB" sz="1200" kern="1200">
                <a:solidFill>
                  <a:schemeClr val="tx1"/>
                </a:solidFill>
                <a:effectLst/>
                <a:latin typeface="Times New Roman" pitchFamily="18" charset="0"/>
                <a:ea typeface="+mn-ea"/>
                <a:cs typeface="+mn-cs"/>
              </a:rPr>
              <a:t>Staff sentenced to two and a half years in prison.</a:t>
            </a:r>
          </a:p>
          <a:p>
            <a:pPr eaLnBrk="1" hangingPunct="1">
              <a:lnSpc>
                <a:spcPct val="80000"/>
              </a:lnSpc>
            </a:pPr>
            <a:endParaRPr lang="en-GB" alt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2019</a:t>
            </a:r>
          </a:p>
          <a:p>
            <a:endParaRPr lang="en-GB"/>
          </a:p>
          <a:p>
            <a:r>
              <a:rPr lang="en-GB"/>
              <a:t>Sadly 9 years on undercover filming by Panorama exposed another similar situation as Winterbourne at </a:t>
            </a:r>
            <a:r>
              <a:rPr lang="en-GB" err="1"/>
              <a:t>Whorlton</a:t>
            </a:r>
            <a:r>
              <a:rPr lang="en-GB"/>
              <a:t> Hall.</a:t>
            </a:r>
          </a:p>
          <a:p>
            <a:endParaRPr lang="en-GB"/>
          </a:p>
          <a:p>
            <a:r>
              <a:rPr lang="en-GB"/>
              <a:t>Highlights the need for Agencies to monitor and speak up about bad practice.</a:t>
            </a:r>
          </a:p>
          <a:p>
            <a:endParaRPr lang="en-GB"/>
          </a:p>
          <a:p>
            <a:r>
              <a:rPr lang="en-GB"/>
              <a:t>Our staff are our eyes and ears that will uncover poor practice/individual abuse.</a:t>
            </a:r>
          </a:p>
          <a:p>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Don’t be complacent. A case of we never thought a Winterbourne View would ever happen again and then this happened.</a:t>
            </a:r>
          </a:p>
          <a:p>
            <a:endParaRPr lang="en-GB"/>
          </a:p>
          <a:p>
            <a:r>
              <a:rPr lang="en-GB"/>
              <a:t>Always feel confident to challenge suspicions of bad practice. We are all experienced Professionals so if something is telling you something doesn’t feel right raise it with the Local Authority, CQC, Safeguarding Board.</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20</a:t>
            </a:fld>
            <a:endParaRPr lang="en-GB" altLang="en-US"/>
          </a:p>
        </p:txBody>
      </p:sp>
    </p:spTree>
    <p:extLst>
      <p:ext uri="{BB962C8B-B14F-4D97-AF65-F5344CB8AC3E}">
        <p14:creationId xmlns:p14="http://schemas.microsoft.com/office/powerpoint/2010/main" val="106448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Showing the importance of Making Safeguarding Personal and involving the person.</a:t>
            </a:r>
          </a:p>
          <a:p>
            <a:endParaRPr lang="en-GB"/>
          </a:p>
          <a:p>
            <a:r>
              <a:rPr lang="en-GB"/>
              <a:t>The first shows how if we hadn’t of spoken to the person directly without the influence of his ‘sister’ the abuse would have continued. </a:t>
            </a:r>
          </a:p>
          <a:p>
            <a:r>
              <a:rPr lang="en-GB"/>
              <a:t>The lady concerned was actually the wife of an ex-work  colleague. </a:t>
            </a:r>
          </a:p>
          <a:p>
            <a:r>
              <a:rPr lang="en-GB"/>
              <a:t>The Gentleman had a stroke and the ‘sister’ had taken advantage of the gentleman’s new found reliance on her for light domestic support and social company. </a:t>
            </a:r>
          </a:p>
          <a:p>
            <a:r>
              <a:rPr lang="en-GB"/>
              <a:t>This charade of being related had been carried out for so long nobody in this gentleman’s circle of acquaintances  ever questioned that his ‘sister’ would not be doing anything that wasn’t in his best interests.</a:t>
            </a:r>
          </a:p>
          <a:p>
            <a:endParaRPr lang="en-GB"/>
          </a:p>
          <a:p>
            <a:r>
              <a:rPr lang="en-GB"/>
              <a:t>Second Highlights that sometimes if a person chooses a route that keeps them safe it does not mean they automatically become “Happy”. Additional input after the Safeguarding can also be provided to help the person get back on track.</a:t>
            </a:r>
          </a:p>
          <a:p>
            <a:endParaRPr lang="en-GB"/>
          </a:p>
          <a:p>
            <a:r>
              <a:rPr lang="en-GB"/>
              <a:t>Third case highlights how having the person and the right agencies that can make changes all together can make instant improvements. Hearing the persons voice is very powerful.</a:t>
            </a:r>
          </a:p>
          <a:p>
            <a:endParaRPr lang="en-GB"/>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21</a:t>
            </a:fld>
            <a:endParaRPr lang="en-GB" altLang="en-US"/>
          </a:p>
        </p:txBody>
      </p:sp>
    </p:spTree>
    <p:extLst>
      <p:ext uri="{BB962C8B-B14F-4D97-AF65-F5344CB8AC3E}">
        <p14:creationId xmlns:p14="http://schemas.microsoft.com/office/powerpoint/2010/main" val="288890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02124"/>
                </a:solidFill>
                <a:effectLst/>
                <a:latin typeface="arial" panose="020B0604020202020204" pitchFamily="34" charset="0"/>
              </a:rPr>
              <a:t>The facilitator should advise that </a:t>
            </a:r>
            <a:r>
              <a:rPr lang="en-GB" b="1" i="0">
                <a:solidFill>
                  <a:srgbClr val="202124"/>
                </a:solidFill>
                <a:effectLst/>
                <a:latin typeface="arial" panose="020B0604020202020204" pitchFamily="34" charset="0"/>
              </a:rPr>
              <a:t>Working Together 2018</a:t>
            </a:r>
            <a:r>
              <a:rPr lang="en-GB" b="0" i="0">
                <a:solidFill>
                  <a:srgbClr val="202124"/>
                </a:solidFill>
                <a:effectLst/>
                <a:latin typeface="arial" panose="020B0604020202020204" pitchFamily="34" charset="0"/>
              </a:rPr>
              <a:t> is the statutory guidance that supports multi-agency working. It exists to highlight the expectations agencies at both a local and national level hold in regards to keeping children safe.</a:t>
            </a:r>
            <a:endParaRPr lang="en-GB"/>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3</a:t>
            </a:fld>
            <a:endParaRPr lang="en-GB" altLang="en-US"/>
          </a:p>
        </p:txBody>
      </p:sp>
    </p:spTree>
    <p:extLst>
      <p:ext uri="{BB962C8B-B14F-4D97-AF65-F5344CB8AC3E}">
        <p14:creationId xmlns:p14="http://schemas.microsoft.com/office/powerpoint/2010/main" val="283034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sets out the expectations for safeguarding children nationally.  It is useful to assert that parents and carers have primary responsibility for the care and safety of their children.  This said, certain statutory services such as Children’s Social Care and the Police will have specific safeguarding responsibilities that are enshrined in law.  These It is also useful to highlight that the a local authority can only discharge their duties regarding children in need of services with full co-operation of partner agencies.</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22</a:t>
            </a:fld>
            <a:endParaRPr lang="en-GB" altLang="en-US"/>
          </a:p>
        </p:txBody>
      </p:sp>
    </p:spTree>
    <p:extLst>
      <p:ext uri="{BB962C8B-B14F-4D97-AF65-F5344CB8AC3E}">
        <p14:creationId xmlns:p14="http://schemas.microsoft.com/office/powerpoint/2010/main" val="637212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FF5202F-EF2D-4AAF-BA19-BE3579DB3255}"/>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790B3616-A890-4799-A635-4C05E07ADA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FF0000"/>
                </a:solidFill>
              </a:rPr>
              <a:t>This is the relevant page on the Bracknell Forest Safeguarding Boards website (BFSB)  which allows practitioners across agencies to view local multi-agency procedures. On this page there are links to the pan berks Policy &amp; Procedures website as well as links/access to other useful documents and sites. </a:t>
            </a:r>
          </a:p>
          <a:p>
            <a:r>
              <a:rPr lang="en-US" altLang="en-US">
                <a:solidFill>
                  <a:srgbClr val="FF0000"/>
                </a:solidFill>
              </a:rPr>
              <a:t>Similar information for adults can be found by following the ‘I work with adults’ drop down on the safeguarding adults tab. </a:t>
            </a:r>
          </a:p>
        </p:txBody>
      </p:sp>
      <p:sp>
        <p:nvSpPr>
          <p:cNvPr id="46084" name="Slide Number Placeholder 3">
            <a:extLst>
              <a:ext uri="{FF2B5EF4-FFF2-40B4-BE49-F238E27FC236}">
                <a16:creationId xmlns:a16="http://schemas.microsoft.com/office/drawing/2014/main" id="{7F167FAF-7023-43E7-B6D2-7D0E936AD0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89182F9-9225-4DCB-88E6-975A927DF4B0}" type="slidenum">
              <a:rPr kumimoji="0" lang="en-GB" altLang="en-US" smtClean="0"/>
              <a:pPr>
                <a:spcBef>
                  <a:spcPct val="0"/>
                </a:spcBef>
              </a:pPr>
              <a:t>23</a:t>
            </a:fld>
            <a:endParaRPr kumimoji="0"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Though these are the four primary forms of abuse, exploitation harm can also exist for children.  Child Sexual Exploitation (CSE) is a form of sexual abuse where coercion and often gift and status are exchanged for sexual gain. Children can be open to multiple forms of abuse and exploitation harm and so professionals will need to really understand a child’s lived experience and offer proactive services that maximise their effectiveness and de-escalate the risk of harm.</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24</a:t>
            </a:fld>
            <a:endParaRPr lang="en-GB" altLang="en-US"/>
          </a:p>
        </p:txBody>
      </p:sp>
    </p:spTree>
    <p:extLst>
      <p:ext uri="{BB962C8B-B14F-4D97-AF65-F5344CB8AC3E}">
        <p14:creationId xmlns:p14="http://schemas.microsoft.com/office/powerpoint/2010/main" val="65218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builds on the assumption that a child’s b</a:t>
            </a:r>
            <a:r>
              <a:rPr lang="en-GB" b="0" i="0">
                <a:solidFill>
                  <a:srgbClr val="202124"/>
                </a:solidFill>
                <a:effectLst/>
                <a:latin typeface="arial" panose="020B0604020202020204" pitchFamily="34" charset="0"/>
              </a:rPr>
              <a:t>asic survival needs are being met e.g. shelter, food, clothing, medical care and protection from harm.  The facilitators could talk here about Maslow’s hierarchy of Needs: www.simplypsychology.org/maslow.html</a:t>
            </a:r>
          </a:p>
          <a:p>
            <a:endParaRPr lang="en-GB" b="0" i="0">
              <a:solidFill>
                <a:srgbClr val="202124"/>
              </a:solidFill>
              <a:effectLst/>
              <a:latin typeface="arial" panose="020B0604020202020204" pitchFamily="34" charset="0"/>
            </a:endParaRPr>
          </a:p>
          <a:p>
            <a:r>
              <a:rPr lang="en-GB" b="0" i="0">
                <a:solidFill>
                  <a:srgbClr val="202124"/>
                </a:solidFill>
                <a:effectLst/>
                <a:latin typeface="arial" panose="020B0604020202020204" pitchFamily="34" charset="0"/>
              </a:rPr>
              <a:t>These 8 essential requirements come from research undertaken in Colorado and remind that care is not about the goods given to children but rather the emotional investment and boundaries provided by their parents/carers: https://www.childrenscolorado.org/conditions-and-advice/parenting/parenting-articles/what-children-need/#:~:text=The%20eight%20things%20kids%20need%20to%20thrive&amp;text=Kids%20must%20feel%20safe%20and,care%20and%20protection%20from%20harm. </a:t>
            </a:r>
          </a:p>
          <a:p>
            <a:r>
              <a:rPr lang="en-GB" b="0" i="0">
                <a:solidFill>
                  <a:srgbClr val="202124"/>
                </a:solidFill>
                <a:effectLst/>
                <a:latin typeface="arial" panose="020B0604020202020204" pitchFamily="34" charset="0"/>
              </a:rPr>
              <a:t>  </a:t>
            </a:r>
          </a:p>
          <a:p>
            <a:r>
              <a:rPr lang="en-GB" b="0" i="0">
                <a:solidFill>
                  <a:srgbClr val="202124"/>
                </a:solidFill>
                <a:effectLst/>
                <a:latin typeface="arial" panose="020B0604020202020204" pitchFamily="34" charset="0"/>
              </a:rPr>
              <a:t>This slide can also be used to reinforce that children of all ages have a global need for predictability via their care givers.  Facilitators could also remind learner that although the boundaries surrounding a child’s care needs will need to change as they grow so to develop the independence skills they need, the key principles of predictability should not.</a:t>
            </a:r>
            <a:endParaRPr lang="en-GB"/>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25</a:t>
            </a:fld>
            <a:endParaRPr lang="en-GB" altLang="en-US"/>
          </a:p>
        </p:txBody>
      </p:sp>
    </p:spTree>
    <p:extLst>
      <p:ext uri="{BB962C8B-B14F-4D97-AF65-F5344CB8AC3E}">
        <p14:creationId xmlns:p14="http://schemas.microsoft.com/office/powerpoint/2010/main" val="358236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represents the feedback given by children to inform the writing of Working Together, the statutory guidance for the multi-agency safeguarding of children.  Facilitators could inform learners here of the importance of engaging with children, using language and explanation that is clear for them to understand when they and their family are in receipt of services.  Professionals should continue to check with children that they understand why they are receiving the help provided, using language that is age appropriate.  Children should always be encouraged to speak out if they are feeling uneasy or unsafe. </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26</a:t>
            </a:fld>
            <a:endParaRPr lang="en-GB" altLang="en-US"/>
          </a:p>
        </p:txBody>
      </p:sp>
    </p:spTree>
    <p:extLst>
      <p:ext uri="{BB962C8B-B14F-4D97-AF65-F5344CB8AC3E}">
        <p14:creationId xmlns:p14="http://schemas.microsoft.com/office/powerpoint/2010/main" val="1359797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Daniel was killed by his step-father in 2011.  Like so many national reviews to have gone before him, Daniel and his two siblings were well known to services.  His family were of Polish heritage (both his birth parents and step father),  Daniel was a scapegoat within his family with his step-father often harming Daniel to relieve his own frustrations.  His mother experienced complex mental health issues and was an alcohol misuser.  Her relationship with Daniel’s step-father and several of her previous partners were domestically abusive.  Daniel was starved and suffered cruel, sadistic abuse at the hands of his step-father and had a mother who was unable to protect him, colluding with the abuse experienced.  These are features within family functioning known to increase risk to children.  Daniel was not a hidden child and attended school for 6-months prior to his death (though attendance poor).  He was known to health service, the police, children’s social care and housing, yet no professional was able to understand his lived experience and the abuse that was happening thus preventing them from taking the necessary action to keep him safe.  Following a Serious Care Review (now termed Child Safeguarding Practice Review), multiple professional failings were found.  Agencies each held significant risk information which if collated could have painted a considerable picture of Daniel’s life, the risks posed to him</a:t>
            </a:r>
            <a:r>
              <a:rPr lang="en-GB" b="1"/>
              <a:t>.  Professionals should be encouraged here to think the unthinkable and reminded that abuse can happen to children at the hands of the very people appointed to keep them safe, whether parents, extended family, friends or professionals.</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27</a:t>
            </a:fld>
            <a:endParaRPr lang="en-GB" altLang="en-US"/>
          </a:p>
        </p:txBody>
      </p:sp>
    </p:spTree>
    <p:extLst>
      <p:ext uri="{BB962C8B-B14F-4D97-AF65-F5344CB8AC3E}">
        <p14:creationId xmlns:p14="http://schemas.microsoft.com/office/powerpoint/2010/main" val="75105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can be used to remind learners that although any child of any age can be subject to abuse and harm, there are factors that can increase their vulnerability as highlighted above. Immobile children and those with complex disabilities are a particularly high risk group as often unable to recognise risk, verbalise or able to remove themselves from a danger situation.  They also require comprehensive care from their care givers. Reference paper: as follows https://assets.publishing.service.gov.uk/government/uploads/system/uploads/attachment_data/file/182095/DFE-00108-2011-Childrens_Needs_Parenting_Capacity.pdf</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28</a:t>
            </a:fld>
            <a:endParaRPr lang="en-GB" altLang="en-US"/>
          </a:p>
        </p:txBody>
      </p:sp>
    </p:spTree>
    <p:extLst>
      <p:ext uri="{BB962C8B-B14F-4D97-AF65-F5344CB8AC3E}">
        <p14:creationId xmlns:p14="http://schemas.microsoft.com/office/powerpoint/2010/main" val="338498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 abuse can affect survivors in many ways.  This list is not exhaustive but should be used to communicate the ways in which the trauma of such an experience can manifest.  Reference paper: https://www.ncbi.nlm.nih.gov/pmc/articles/PMC1494926/ </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29</a:t>
            </a:fld>
            <a:endParaRPr lang="en-GB" altLang="en-US"/>
          </a:p>
        </p:txBody>
      </p:sp>
    </p:spTree>
    <p:extLst>
      <p:ext uri="{BB962C8B-B14F-4D97-AF65-F5344CB8AC3E}">
        <p14:creationId xmlns:p14="http://schemas.microsoft.com/office/powerpoint/2010/main" val="3444887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facilitator should remind learners that they should never investigate the potential abuse of a child but should gather all information available to them, write this up in the child’s language wherever possible, and report to their manager without delay.  A representative of the professionals service should then contact the Multi-Agency Safeguarding Hub to communicate the concern held and seek advice on how best to proceed.</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30</a:t>
            </a:fld>
            <a:endParaRPr lang="en-GB" altLang="en-US"/>
          </a:p>
        </p:txBody>
      </p:sp>
    </p:spTree>
    <p:extLst>
      <p:ext uri="{BB962C8B-B14F-4D97-AF65-F5344CB8AC3E}">
        <p14:creationId xmlns:p14="http://schemas.microsoft.com/office/powerpoint/2010/main" val="3439711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should be used to explain the role of the Multi-Agency Safeguarding Hub (MASH).  Facilitators should also highlight the local MASH contact information and clarify with learners that if a concern is raised about a professionals conduct towards a child, the Local Authority Designated Officer (LADO) should always be alerted and their advice obtained.  Organisations should not investigate without seeking such advice.</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31</a:t>
            </a:fld>
            <a:endParaRPr lang="en-GB" altLang="en-US"/>
          </a:p>
        </p:txBody>
      </p:sp>
    </p:spTree>
    <p:extLst>
      <p:ext uri="{BB962C8B-B14F-4D97-AF65-F5344CB8AC3E}">
        <p14:creationId xmlns:p14="http://schemas.microsoft.com/office/powerpoint/2010/main" val="411876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enforces the key principles of the statutory guidance.  It is useful for the facilitator to echo these messages as safeguarding is everyone’s responsibility irrespective of their organisation/ role within.  The facilitator should add here that to provide the most effective services, a child’s needs and views must be clearly understood.</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4</a:t>
            </a:fld>
            <a:endParaRPr lang="en-GB" altLang="en-US"/>
          </a:p>
        </p:txBody>
      </p:sp>
    </p:spTree>
    <p:extLst>
      <p:ext uri="{BB962C8B-B14F-4D97-AF65-F5344CB8AC3E}">
        <p14:creationId xmlns:p14="http://schemas.microsoft.com/office/powerpoint/2010/main" val="50357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Organisations should promote an open culture where staff are encouraged to speak up about poor practice. This can be in Team Meetings or One to One Supervisions.</a:t>
            </a:r>
          </a:p>
          <a:p>
            <a:endParaRPr lang="en-GB" dirty="0"/>
          </a:p>
          <a:p>
            <a:r>
              <a:rPr lang="en-GB" dirty="0"/>
              <a:t>Poor practice is not always intentional.</a:t>
            </a:r>
          </a:p>
          <a:p>
            <a:r>
              <a:rPr lang="en-GB" dirty="0"/>
              <a:t>Care provision has changed dramatically over the past 10 years. People in Care establishments have far more complex support needs than they used to.</a:t>
            </a:r>
          </a:p>
          <a:p>
            <a:r>
              <a:rPr lang="en-GB" dirty="0"/>
              <a:t>Good practice of the past could now be seen as neglectful e.g. moving and handling techniques for a person who is semi-independent are very different for somebody who needs to transfer from a bed to a wheelchair.</a:t>
            </a:r>
          </a:p>
          <a:p>
            <a:endParaRPr lang="en-GB" dirty="0"/>
          </a:p>
          <a:p>
            <a:r>
              <a:rPr lang="en-GB" dirty="0"/>
              <a:t>People are being supported to live in the Community and their own Homes more. Spouses, Family and Friends may be working hard 24hrs/7 days a week with little respite. This may often be in silence as they do not feel the person being cared for would want ‘Social Services’ involved. This may lead to you noticing un-intentional abusive practice going on. E.g. locking Mum’s door to stop her walking out. Dad sleeping in his chair because he can’t manage the stairs.</a:t>
            </a:r>
          </a:p>
          <a:p>
            <a:endParaRPr lang="en-GB" dirty="0"/>
          </a:p>
          <a:p>
            <a:r>
              <a:rPr lang="en-GB" dirty="0"/>
              <a:t>Support in the above 2 cases would be pro-active and look to empower the person and the Staff/Families.</a:t>
            </a:r>
          </a:p>
          <a:p>
            <a:endParaRPr lang="en-GB" dirty="0"/>
          </a:p>
          <a:p>
            <a:r>
              <a:rPr lang="en-GB" dirty="0"/>
              <a:t>If the abuse is more sinister then we may be the only ‘voice’ for that person to highlight the abuse that is taking place.</a:t>
            </a:r>
          </a:p>
          <a:p>
            <a:r>
              <a:rPr lang="en-GB" dirty="0"/>
              <a:t>After Winterbourne View why would anybody want to protect these preparators?  </a:t>
            </a:r>
          </a:p>
          <a:p>
            <a:endParaRPr lang="en-GB" dirty="0"/>
          </a:p>
          <a:p>
            <a:r>
              <a:rPr lang="en-GB" dirty="0"/>
              <a:t>Concerns can be raised anonymously.</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32</a:t>
            </a:fld>
            <a:endParaRPr lang="en-GB" altLang="en-US"/>
          </a:p>
        </p:txBody>
      </p:sp>
    </p:spTree>
    <p:extLst>
      <p:ext uri="{BB962C8B-B14F-4D97-AF65-F5344CB8AC3E}">
        <p14:creationId xmlns:p14="http://schemas.microsoft.com/office/powerpoint/2010/main" val="1751040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B77DB51-F2A8-4093-BE85-90823E0FC31D}" type="slidenum">
              <a:rPr lang="en-GB" altLang="en-US" smtClean="0"/>
              <a:pPr eaLnBrk="1" hangingPunct="1">
                <a:spcBef>
                  <a:spcPct val="0"/>
                </a:spcBef>
              </a:pPr>
              <a:t>33</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a:t>For Adults these are the first line of contact to the police or the Local Authority. if you have a Safeguarding Concern.</a:t>
            </a:r>
          </a:p>
          <a:p>
            <a:pPr eaLnBrk="1" hangingPunct="1"/>
            <a:r>
              <a:rPr lang="en-US" altLang="en-US"/>
              <a:t>01344 351500 is the Monday to Friday, </a:t>
            </a:r>
            <a:r>
              <a:rPr lang="en-US" altLang="en-US" err="1"/>
              <a:t>9am</a:t>
            </a:r>
            <a:r>
              <a:rPr lang="en-US" altLang="en-US"/>
              <a:t> to </a:t>
            </a:r>
            <a:r>
              <a:rPr lang="en-US" altLang="en-US" err="1"/>
              <a:t>5.30pm</a:t>
            </a:r>
            <a:r>
              <a:rPr lang="en-US" altLang="en-US"/>
              <a:t> telephone number.</a:t>
            </a:r>
          </a:p>
          <a:p>
            <a:pPr eaLnBrk="1" hangingPunct="1"/>
            <a:endParaRPr lang="en-US" altLang="en-US"/>
          </a:p>
          <a:p>
            <a:pPr eaLnBrk="1" hangingPunct="1"/>
            <a:r>
              <a:rPr lang="en-US" altLang="en-US"/>
              <a:t>01344 351999 is the out of hours number for the whole of Berkshire.</a:t>
            </a:r>
          </a:p>
          <a:p>
            <a:pPr eaLnBrk="1" hangingPunct="1"/>
            <a:endParaRPr lang="en-US" altLang="en-US"/>
          </a:p>
          <a:p>
            <a:pPr eaLnBrk="1" hangingPunct="1"/>
            <a:r>
              <a:rPr lang="en-US" altLang="en-US"/>
              <a:t>Each organisation should have its own procedures of how to progress a Safeguarding concern..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contact numbers if you require a less urgent Safeguarding response, guidance or advice regarding an Adult Safeguarding matter.</a:t>
            </a:r>
          </a:p>
          <a:p>
            <a:endParaRPr lang="en-GB"/>
          </a:p>
          <a:p>
            <a:r>
              <a:rPr lang="en-GB"/>
              <a:t>The CQ can offer advice around Care Establishments and Care Providers. These include Hospitals, Care Homes, GP practices.</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34</a:t>
            </a:fld>
            <a:endParaRPr lang="en-GB" altLang="en-US"/>
          </a:p>
        </p:txBody>
      </p:sp>
    </p:spTree>
    <p:extLst>
      <p:ext uri="{BB962C8B-B14F-4D97-AF65-F5344CB8AC3E}">
        <p14:creationId xmlns:p14="http://schemas.microsoft.com/office/powerpoint/2010/main" val="1354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highlight that Adult Safeguarding has caught up with Children’s Services and is now a statutory responsibility for all agencies.</a:t>
            </a:r>
          </a:p>
          <a:p>
            <a:endParaRPr lang="en-GB"/>
          </a:p>
          <a:p>
            <a:r>
              <a:rPr lang="en-GB"/>
              <a:t>The key message is about keeping people safe and working with the individual to see what safe means to them.</a:t>
            </a:r>
          </a:p>
          <a:p>
            <a:endParaRPr lang="en-GB"/>
          </a:p>
          <a:p>
            <a:r>
              <a:rPr lang="en-GB"/>
              <a:t>Does Not only apply to people being funded by the Local Authority or Health. </a:t>
            </a:r>
          </a:p>
          <a:p>
            <a:r>
              <a:rPr lang="en-GB"/>
              <a:t>Location dictates which Local Authority takes a lead on the Safeguarding e.g. A person funded to stay in a Bracknell care Home by South Tyneside so that they can be near their family would be supported by Bracknell regarding any safeguarding concerns. The funding Authority would be kept updated but not lead on the concern.</a:t>
            </a:r>
          </a:p>
          <a:p>
            <a:endParaRPr lang="en-GB"/>
          </a:p>
          <a:p>
            <a:r>
              <a:rPr lang="en-GB"/>
              <a:t>Just because somebody may lack capacity e.g. may have Dementia and unable to communicate their wishes, does not mean that the same protections are not put in place for them.</a:t>
            </a:r>
          </a:p>
          <a:p>
            <a:endParaRPr lang="en-GB"/>
          </a:p>
          <a:p>
            <a:r>
              <a:rPr lang="en-GB"/>
              <a:t>SCIE is the website for more comprehensive outlines on these topics</a:t>
            </a:r>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5</a:t>
            </a:fld>
            <a:endParaRPr lang="en-GB" altLang="en-US"/>
          </a:p>
        </p:txBody>
      </p:sp>
    </p:spTree>
    <p:extLst>
      <p:ext uri="{BB962C8B-B14F-4D97-AF65-F5344CB8AC3E}">
        <p14:creationId xmlns:p14="http://schemas.microsoft.com/office/powerpoint/2010/main" val="153934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Bracknell Forest Safeguarding Board is a joint Board for Children and Adults.</a:t>
            </a:r>
          </a:p>
          <a:p>
            <a:endParaRPr lang="en-GB" dirty="0"/>
          </a:p>
          <a:p>
            <a:r>
              <a:rPr lang="en-GB" dirty="0"/>
              <a:t>It is an opportunity for Senior people from each organisation to discuss local Safeguarding issues. (Prevention and Actions after incidents)</a:t>
            </a:r>
          </a:p>
          <a:p>
            <a:endParaRPr lang="en-GB" dirty="0"/>
          </a:p>
          <a:p>
            <a:r>
              <a:rPr lang="en-GB" dirty="0"/>
              <a:t>Gives any communication sent out a more local focus. This helps targets specific categories of abuse that may indicate as higher within our community.</a:t>
            </a:r>
          </a:p>
          <a:p>
            <a:endParaRPr lang="en-GB" dirty="0"/>
          </a:p>
          <a:p>
            <a:r>
              <a:rPr lang="en-GB" dirty="0"/>
              <a:t>Helps us target training and Awareness for in House Staff Teams and Private Providers of care provision.</a:t>
            </a:r>
          </a:p>
          <a:p>
            <a:endParaRPr lang="en-GB" dirty="0"/>
          </a:p>
          <a:p>
            <a:r>
              <a:rPr lang="en-GB" dirty="0"/>
              <a:t>Creates a Multi-Agency approach to implementing and highlighting Safeguarding concerns.</a:t>
            </a:r>
          </a:p>
          <a:p>
            <a:endParaRPr lang="en-GB" dirty="0"/>
          </a:p>
          <a:p>
            <a:r>
              <a:rPr lang="en-GB" dirty="0"/>
              <a:t>A direct line to Senior decision makers means awareness raising and changes can be put in place swiftly.</a:t>
            </a:r>
          </a:p>
          <a:p>
            <a:endParaRPr lang="en-GB" dirty="0"/>
          </a:p>
          <a:p>
            <a:r>
              <a:rPr lang="en-GB" dirty="0"/>
              <a:t>Would decide on whether a Safeguarding Adults Review is required after an event/incident.</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6</a:t>
            </a:fld>
            <a:endParaRPr lang="en-GB" altLang="en-US"/>
          </a:p>
        </p:txBody>
      </p:sp>
    </p:spTree>
    <p:extLst>
      <p:ext uri="{BB962C8B-B14F-4D97-AF65-F5344CB8AC3E}">
        <p14:creationId xmlns:p14="http://schemas.microsoft.com/office/powerpoint/2010/main" val="105543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link and screen</a:t>
            </a:r>
            <a:r>
              <a:rPr lang="en-GB" baseline="0"/>
              <a:t> shot to the Procedures.</a:t>
            </a:r>
          </a:p>
          <a:p>
            <a:endParaRPr lang="en-GB" baseline="0"/>
          </a:p>
          <a:p>
            <a:r>
              <a:rPr lang="en-GB" baseline="0"/>
              <a:t>These procedures provide contact details of each of the Berkshire Unitary Safeguarding Teams.</a:t>
            </a:r>
          </a:p>
          <a:p>
            <a:endParaRPr lang="en-GB" baseline="0"/>
          </a:p>
          <a:p>
            <a:r>
              <a:rPr lang="en-GB" baseline="0"/>
              <a:t>You click on the specific square of the Council you need to contact.</a:t>
            </a:r>
          </a:p>
          <a:p>
            <a:endParaRPr lang="en-GB" baseline="0"/>
          </a:p>
          <a:p>
            <a:r>
              <a:rPr lang="en-GB" baseline="0"/>
              <a:t>This also offers guidance on general Safeguarding good practice, and links together Safeguarding processes and procedures both Local and National.</a:t>
            </a:r>
          </a:p>
          <a:p>
            <a:endParaRPr lang="en-GB" baseline="0"/>
          </a:p>
          <a:p>
            <a:r>
              <a:rPr lang="en-GB" baseline="0"/>
              <a:t>Provides tools such as a Pressure Sore pathway.</a:t>
            </a:r>
          </a:p>
          <a:p>
            <a:endParaRPr lang="en-GB" baseline="0"/>
          </a:p>
          <a:p>
            <a:r>
              <a:rPr lang="en-GB" baseline="0"/>
              <a:t>Good to advise that each Agency has this link to hand within their organisation, perhaps an email link (many staff keep the link on their Desktop front screen)</a:t>
            </a:r>
          </a:p>
          <a:p>
            <a:endParaRPr lang="en-GB" baseline="0"/>
          </a:p>
          <a:p>
            <a:r>
              <a:rPr lang="en-GB" baseline="0"/>
              <a:t>Ideal for contacts and reference.</a:t>
            </a:r>
          </a:p>
          <a:p>
            <a:endParaRPr lang="en-GB" baseline="0"/>
          </a:p>
          <a:p>
            <a:r>
              <a:rPr lang="en-GB" baseline="0"/>
              <a:t>A very user friendly document. </a:t>
            </a:r>
            <a:endParaRPr lang="en-GB"/>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7</a:t>
            </a:fld>
            <a:endParaRPr lang="en-GB" altLang="en-US"/>
          </a:p>
        </p:txBody>
      </p:sp>
    </p:spTree>
    <p:extLst>
      <p:ext uri="{BB962C8B-B14F-4D97-AF65-F5344CB8AC3E}">
        <p14:creationId xmlns:p14="http://schemas.microsoft.com/office/powerpoint/2010/main" val="217670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Adult Safeguarding has “Making Safeguarding Personal” running through every aspect of it.</a:t>
            </a:r>
          </a:p>
          <a:p>
            <a:endParaRPr lang="en-GB"/>
          </a:p>
          <a:p>
            <a:r>
              <a:rPr lang="en-GB"/>
              <a:t>Having the person involved and their outcome wishes as much as possible is key.</a:t>
            </a:r>
          </a:p>
          <a:p>
            <a:endParaRPr lang="en-GB"/>
          </a:p>
          <a:p>
            <a:r>
              <a:rPr lang="en-GB"/>
              <a:t>Where somebody lacks Capacity it is about finding out their previous wishes. E.g. “I know Mum’s had a fall but the last thing Mum would of wanted would have been to go in to a Care Home.” </a:t>
            </a:r>
          </a:p>
          <a:p>
            <a:endParaRPr lang="en-GB"/>
          </a:p>
          <a:p>
            <a:r>
              <a:rPr lang="en-GB"/>
              <a:t>This then shapes the Action plan you develop. i.e. Is there a solution where this lady could be supported to live in her own Home, live in carer, support with medication, food prep, adaptions to the property. Therefore looking at the person, what is realistic with the resources available and not have a default approach of what is the easiest option(Care Home)   for the Council/Organisation/family.</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8</a:t>
            </a:fld>
            <a:endParaRPr lang="en-GB" altLang="en-US"/>
          </a:p>
        </p:txBody>
      </p:sp>
    </p:spTree>
    <p:extLst>
      <p:ext uri="{BB962C8B-B14F-4D97-AF65-F5344CB8AC3E}">
        <p14:creationId xmlns:p14="http://schemas.microsoft.com/office/powerpoint/2010/main" val="324591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info taken from berks procedures</a:t>
            </a:r>
          </a:p>
          <a:p>
            <a:r>
              <a:rPr lang="en-GB"/>
              <a:t>http://berksadultsg.proceduresonline.com/pdfs/safeg_summ_010415.pdf </a:t>
            </a:r>
          </a:p>
          <a:p>
            <a:endParaRPr lang="en-GB"/>
          </a:p>
          <a:p>
            <a:r>
              <a:rPr lang="en-GB"/>
              <a:t>Highlights the 6 Safeguarding principles stated in the Care Act.</a:t>
            </a:r>
          </a:p>
          <a:p>
            <a:endParaRPr lang="en-GB"/>
          </a:p>
          <a:p>
            <a:r>
              <a:rPr lang="en-GB"/>
              <a:t>Links into the Person Centred nature of Adult Safeguarding.</a:t>
            </a:r>
          </a:p>
          <a:p>
            <a:endParaRPr lang="en-GB"/>
          </a:p>
          <a:p>
            <a:r>
              <a:rPr lang="en-GB"/>
              <a:t>Following these principles ensures Agencies stay focused on the person.</a:t>
            </a:r>
          </a:p>
          <a:p>
            <a:endParaRPr lang="en-GB"/>
          </a:p>
          <a:p>
            <a:r>
              <a:rPr lang="en-GB"/>
              <a:t>Powerful statements that do not presume that this is already a ‘common sense’ approach already.</a:t>
            </a:r>
          </a:p>
          <a:p>
            <a:endParaRPr lang="en-GB"/>
          </a:p>
          <a:p>
            <a:r>
              <a:rPr lang="en-GB"/>
              <a:t>Risk Framework tool follows these principles too - </a:t>
            </a:r>
            <a:r>
              <a:rPr lang="en-GB">
                <a:solidFill>
                  <a:schemeClr val="tx1"/>
                </a:solidFill>
                <a:hlinkClick r:id="rId3">
                  <a:extLst>
                    <a:ext uri="{A12FA001-AC4F-418D-AE19-62706E023703}">
                      <ahyp:hlinkClr xmlns:ahyp="http://schemas.microsoft.com/office/drawing/2018/hyperlinkcolor" val="tx"/>
                    </a:ext>
                  </a:extLst>
                </a:hlinkClick>
              </a:rPr>
              <a:t>Bracknell Forest Safeguarding Board - Multi-Agency Risk framework</a:t>
            </a:r>
            <a:endParaRPr lang="en-GB">
              <a:solidFill>
                <a:schemeClr val="tx1"/>
              </a:solidFill>
            </a:endParaRPr>
          </a:p>
        </p:txBody>
      </p:sp>
      <p:sp>
        <p:nvSpPr>
          <p:cNvPr id="4" name="Slide Number Placeholder 3"/>
          <p:cNvSpPr>
            <a:spLocks noGrp="1"/>
          </p:cNvSpPr>
          <p:nvPr>
            <p:ph type="sldNum" sz="quarter" idx="10"/>
          </p:nvPr>
        </p:nvSpPr>
        <p:spPr/>
        <p:txBody>
          <a:bodyPr/>
          <a:lstStyle/>
          <a:p>
            <a:pPr>
              <a:defRPr/>
            </a:pPr>
            <a:fld id="{6C01866D-DD9E-4068-BCF8-33470C80AC6B}" type="slidenum">
              <a:rPr lang="en-GB" altLang="en-US" smtClean="0"/>
              <a:pPr>
                <a:defRPr/>
              </a:pPr>
              <a:t>9</a:t>
            </a:fld>
            <a:endParaRPr lang="en-GB" altLang="en-US"/>
          </a:p>
        </p:txBody>
      </p:sp>
    </p:spTree>
    <p:extLst>
      <p:ext uri="{BB962C8B-B14F-4D97-AF65-F5344CB8AC3E}">
        <p14:creationId xmlns:p14="http://schemas.microsoft.com/office/powerpoint/2010/main" val="319864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statement embodies all of the Safeguarding Principles.</a:t>
            </a:r>
          </a:p>
          <a:p>
            <a:endParaRPr lang="en-GB"/>
          </a:p>
          <a:p>
            <a:r>
              <a:rPr lang="en-GB"/>
              <a:t>You will notice a theme of Making Safeguarding Personal runs through everything.</a:t>
            </a:r>
          </a:p>
        </p:txBody>
      </p:sp>
      <p:sp>
        <p:nvSpPr>
          <p:cNvPr id="4" name="Slide Number Placeholder 3"/>
          <p:cNvSpPr>
            <a:spLocks noGrp="1"/>
          </p:cNvSpPr>
          <p:nvPr>
            <p:ph type="sldNum" sz="quarter" idx="5"/>
          </p:nvPr>
        </p:nvSpPr>
        <p:spPr/>
        <p:txBody>
          <a:bodyPr/>
          <a:lstStyle/>
          <a:p>
            <a:pPr>
              <a:defRPr/>
            </a:pPr>
            <a:fld id="{6C01866D-DD9E-4068-BCF8-33470C80AC6B}" type="slidenum">
              <a:rPr lang="en-GB" altLang="en-US" smtClean="0"/>
              <a:pPr>
                <a:defRPr/>
              </a:pPr>
              <a:t>11</a:t>
            </a:fld>
            <a:endParaRPr lang="en-GB" altLang="en-US"/>
          </a:p>
        </p:txBody>
      </p:sp>
    </p:spTree>
    <p:extLst>
      <p:ext uri="{BB962C8B-B14F-4D97-AF65-F5344CB8AC3E}">
        <p14:creationId xmlns:p14="http://schemas.microsoft.com/office/powerpoint/2010/main" val="272971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acintosh%20HD:Users:rachael:Desktop:BFC_GREENRGB_lr_ppt.jpg" TargetMode="Externa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18C317-BEEF-4FC9-AE0C-9133C93888BA}" type="slidenum">
              <a:rPr lang="en-GB"/>
              <a:pPr>
                <a:defRPr/>
              </a:pPr>
              <a:t>‹#›</a:t>
            </a:fld>
            <a:endParaRPr lang="en-GB"/>
          </a:p>
        </p:txBody>
      </p:sp>
    </p:spTree>
    <p:extLst>
      <p:ext uri="{BB962C8B-B14F-4D97-AF65-F5344CB8AC3E}">
        <p14:creationId xmlns:p14="http://schemas.microsoft.com/office/powerpoint/2010/main" val="417187440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CB520A-C6B0-4206-BD38-9508FD193AA7}" type="slidenum">
              <a:rPr lang="en-GB"/>
              <a:pPr>
                <a:defRPr/>
              </a:pPr>
              <a:t>‹#›</a:t>
            </a:fld>
            <a:endParaRPr lang="en-GB"/>
          </a:p>
        </p:txBody>
      </p:sp>
    </p:spTree>
    <p:extLst>
      <p:ext uri="{BB962C8B-B14F-4D97-AF65-F5344CB8AC3E}">
        <p14:creationId xmlns:p14="http://schemas.microsoft.com/office/powerpoint/2010/main" val="315775315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5F5216-15F8-4323-96B2-AC09286C8644}" type="slidenum">
              <a:rPr lang="en-GB"/>
              <a:pPr>
                <a:defRPr/>
              </a:pPr>
              <a:t>‹#›</a:t>
            </a:fld>
            <a:endParaRPr lang="en-GB"/>
          </a:p>
        </p:txBody>
      </p:sp>
    </p:spTree>
    <p:extLst>
      <p:ext uri="{BB962C8B-B14F-4D97-AF65-F5344CB8AC3E}">
        <p14:creationId xmlns:p14="http://schemas.microsoft.com/office/powerpoint/2010/main" val="1300706003"/>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cintosh HD:Users:rachael:Desktop:BFC_GREENRGB_lr_pp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13550" y="4887913"/>
            <a:ext cx="19288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58" name="Rectangle 2"/>
          <p:cNvSpPr>
            <a:spLocks noGrp="1" noChangeArrowheads="1"/>
          </p:cNvSpPr>
          <p:nvPr>
            <p:ph type="ctrTitle"/>
          </p:nvPr>
        </p:nvSpPr>
        <p:spPr>
          <a:xfrm>
            <a:off x="684213" y="2133600"/>
            <a:ext cx="7772400" cy="1470025"/>
          </a:xfrm>
        </p:spPr>
        <p:txBody>
          <a:bodyPr/>
          <a:lstStyle>
            <a:lvl1pPr>
              <a:defRPr/>
            </a:lvl1pPr>
          </a:lstStyle>
          <a:p>
            <a:pPr lvl="0"/>
            <a:r>
              <a:rPr lang="en-GB" altLang="en-US" noProof="0"/>
              <a:t>Click to edit Master title style</a:t>
            </a:r>
          </a:p>
        </p:txBody>
      </p:sp>
      <p:sp>
        <p:nvSpPr>
          <p:cNvPr id="454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altLang="en-US" noProof="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F10169C-3CC4-460F-8371-1AE27A658716}" type="slidenum">
              <a:rPr lang="en-GB" altLang="en-US"/>
              <a:pPr>
                <a:defRPr/>
              </a:pPr>
              <a:t>‹#›</a:t>
            </a:fld>
            <a:endParaRPr lang="en-GB" altLang="en-US"/>
          </a:p>
        </p:txBody>
      </p:sp>
    </p:spTree>
    <p:extLst>
      <p:ext uri="{BB962C8B-B14F-4D97-AF65-F5344CB8AC3E}">
        <p14:creationId xmlns:p14="http://schemas.microsoft.com/office/powerpoint/2010/main" val="4132720432"/>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45FC98-F26E-4E83-B5DB-296662849E2C}" type="slidenum">
              <a:rPr lang="en-GB" altLang="en-US"/>
              <a:pPr>
                <a:defRPr/>
              </a:pPr>
              <a:t>‹#›</a:t>
            </a:fld>
            <a:endParaRPr lang="en-GB" altLang="en-US"/>
          </a:p>
        </p:txBody>
      </p:sp>
    </p:spTree>
    <p:extLst>
      <p:ext uri="{BB962C8B-B14F-4D97-AF65-F5344CB8AC3E}">
        <p14:creationId xmlns:p14="http://schemas.microsoft.com/office/powerpoint/2010/main" val="908383397"/>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679301-EBF9-4F91-92D8-8010983E7DC8}" type="slidenum">
              <a:rPr lang="en-GB" altLang="en-US"/>
              <a:pPr>
                <a:defRPr/>
              </a:pPr>
              <a:t>‹#›</a:t>
            </a:fld>
            <a:endParaRPr lang="en-GB" altLang="en-US"/>
          </a:p>
        </p:txBody>
      </p:sp>
    </p:spTree>
    <p:extLst>
      <p:ext uri="{BB962C8B-B14F-4D97-AF65-F5344CB8AC3E}">
        <p14:creationId xmlns:p14="http://schemas.microsoft.com/office/powerpoint/2010/main" val="141711856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3C0D70-3911-4494-B335-BE4ECB82C3CD}" type="slidenum">
              <a:rPr lang="en-GB" altLang="en-US"/>
              <a:pPr>
                <a:defRPr/>
              </a:pPr>
              <a:t>‹#›</a:t>
            </a:fld>
            <a:endParaRPr lang="en-GB" altLang="en-US"/>
          </a:p>
        </p:txBody>
      </p:sp>
    </p:spTree>
    <p:extLst>
      <p:ext uri="{BB962C8B-B14F-4D97-AF65-F5344CB8AC3E}">
        <p14:creationId xmlns:p14="http://schemas.microsoft.com/office/powerpoint/2010/main" val="185703116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A7193E1-4A09-48B1-81FF-52529805B1F2}" type="slidenum">
              <a:rPr lang="en-GB" altLang="en-US"/>
              <a:pPr>
                <a:defRPr/>
              </a:pPr>
              <a:t>‹#›</a:t>
            </a:fld>
            <a:endParaRPr lang="en-GB" altLang="en-US"/>
          </a:p>
        </p:txBody>
      </p:sp>
    </p:spTree>
    <p:extLst>
      <p:ext uri="{BB962C8B-B14F-4D97-AF65-F5344CB8AC3E}">
        <p14:creationId xmlns:p14="http://schemas.microsoft.com/office/powerpoint/2010/main" val="153772323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BE0037E-8FE5-4E7F-AC03-E1F2CDA8C8B6}" type="slidenum">
              <a:rPr lang="en-GB" altLang="en-US"/>
              <a:pPr>
                <a:defRPr/>
              </a:pPr>
              <a:t>‹#›</a:t>
            </a:fld>
            <a:endParaRPr lang="en-GB" altLang="en-US"/>
          </a:p>
        </p:txBody>
      </p:sp>
    </p:spTree>
    <p:extLst>
      <p:ext uri="{BB962C8B-B14F-4D97-AF65-F5344CB8AC3E}">
        <p14:creationId xmlns:p14="http://schemas.microsoft.com/office/powerpoint/2010/main" val="2550466846"/>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15E9654-F22C-4C54-93E8-9F1E91E84F6C}" type="slidenum">
              <a:rPr lang="en-GB" altLang="en-US"/>
              <a:pPr>
                <a:defRPr/>
              </a:pPr>
              <a:t>‹#›</a:t>
            </a:fld>
            <a:endParaRPr lang="en-GB" altLang="en-US"/>
          </a:p>
        </p:txBody>
      </p:sp>
    </p:spTree>
    <p:extLst>
      <p:ext uri="{BB962C8B-B14F-4D97-AF65-F5344CB8AC3E}">
        <p14:creationId xmlns:p14="http://schemas.microsoft.com/office/powerpoint/2010/main" val="922030596"/>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DEDCDB-2823-42D8-9A52-46252148C515}" type="slidenum">
              <a:rPr lang="en-GB" altLang="en-US"/>
              <a:pPr>
                <a:defRPr/>
              </a:pPr>
              <a:t>‹#›</a:t>
            </a:fld>
            <a:endParaRPr lang="en-GB" altLang="en-US"/>
          </a:p>
        </p:txBody>
      </p:sp>
    </p:spTree>
    <p:extLst>
      <p:ext uri="{BB962C8B-B14F-4D97-AF65-F5344CB8AC3E}">
        <p14:creationId xmlns:p14="http://schemas.microsoft.com/office/powerpoint/2010/main" val="392406614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F68540-88E6-4E0F-BD51-2AEBDAAC49ED}" type="slidenum">
              <a:rPr lang="en-GB"/>
              <a:pPr>
                <a:defRPr/>
              </a:pPr>
              <a:t>‹#›</a:t>
            </a:fld>
            <a:endParaRPr lang="en-GB"/>
          </a:p>
        </p:txBody>
      </p:sp>
    </p:spTree>
    <p:extLst>
      <p:ext uri="{BB962C8B-B14F-4D97-AF65-F5344CB8AC3E}">
        <p14:creationId xmlns:p14="http://schemas.microsoft.com/office/powerpoint/2010/main" val="410943200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8C8D1B-CB7C-43BD-89A5-79722271F8F7}" type="slidenum">
              <a:rPr lang="en-GB" altLang="en-US"/>
              <a:pPr>
                <a:defRPr/>
              </a:pPr>
              <a:t>‹#›</a:t>
            </a:fld>
            <a:endParaRPr lang="en-GB" altLang="en-US"/>
          </a:p>
        </p:txBody>
      </p:sp>
    </p:spTree>
    <p:extLst>
      <p:ext uri="{BB962C8B-B14F-4D97-AF65-F5344CB8AC3E}">
        <p14:creationId xmlns:p14="http://schemas.microsoft.com/office/powerpoint/2010/main" val="2145785066"/>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A460D4-0F10-47C8-8AEC-8C04D7D5E278}" type="slidenum">
              <a:rPr lang="en-GB" altLang="en-US"/>
              <a:pPr>
                <a:defRPr/>
              </a:pPr>
              <a:t>‹#›</a:t>
            </a:fld>
            <a:endParaRPr lang="en-GB" altLang="en-US"/>
          </a:p>
        </p:txBody>
      </p:sp>
    </p:spTree>
    <p:extLst>
      <p:ext uri="{BB962C8B-B14F-4D97-AF65-F5344CB8AC3E}">
        <p14:creationId xmlns:p14="http://schemas.microsoft.com/office/powerpoint/2010/main" val="3366226268"/>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B7B87B-84AB-4999-AAA5-28236EF06FD8}" type="slidenum">
              <a:rPr lang="en-GB" altLang="en-US"/>
              <a:pPr>
                <a:defRPr/>
              </a:pPr>
              <a:t>‹#›</a:t>
            </a:fld>
            <a:endParaRPr lang="en-GB" altLang="en-US"/>
          </a:p>
        </p:txBody>
      </p:sp>
    </p:spTree>
    <p:extLst>
      <p:ext uri="{BB962C8B-B14F-4D97-AF65-F5344CB8AC3E}">
        <p14:creationId xmlns:p14="http://schemas.microsoft.com/office/powerpoint/2010/main" val="192494858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37C572-D37D-4437-91D2-C9125CE21B3A}" type="slidenum">
              <a:rPr lang="en-GB"/>
              <a:pPr>
                <a:defRPr/>
              </a:pPr>
              <a:t>‹#›</a:t>
            </a:fld>
            <a:endParaRPr lang="en-GB"/>
          </a:p>
        </p:txBody>
      </p:sp>
    </p:spTree>
    <p:extLst>
      <p:ext uri="{BB962C8B-B14F-4D97-AF65-F5344CB8AC3E}">
        <p14:creationId xmlns:p14="http://schemas.microsoft.com/office/powerpoint/2010/main" val="300189353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7FBE246-A004-4F0F-AAE0-4F491075A06D}" type="slidenum">
              <a:rPr lang="en-GB"/>
              <a:pPr>
                <a:defRPr/>
              </a:pPr>
              <a:t>‹#›</a:t>
            </a:fld>
            <a:endParaRPr lang="en-GB"/>
          </a:p>
        </p:txBody>
      </p:sp>
    </p:spTree>
    <p:extLst>
      <p:ext uri="{BB962C8B-B14F-4D97-AF65-F5344CB8AC3E}">
        <p14:creationId xmlns:p14="http://schemas.microsoft.com/office/powerpoint/2010/main" val="152025804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F4F926A-53E9-43CD-BC1F-641B331DE664}" type="slidenum">
              <a:rPr lang="en-GB"/>
              <a:pPr>
                <a:defRPr/>
              </a:pPr>
              <a:t>‹#›</a:t>
            </a:fld>
            <a:endParaRPr lang="en-GB"/>
          </a:p>
        </p:txBody>
      </p:sp>
    </p:spTree>
    <p:extLst>
      <p:ext uri="{BB962C8B-B14F-4D97-AF65-F5344CB8AC3E}">
        <p14:creationId xmlns:p14="http://schemas.microsoft.com/office/powerpoint/2010/main" val="1720200547"/>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83616B9-EFC0-423A-B892-97A1C9F7DF75}" type="slidenum">
              <a:rPr lang="en-GB"/>
              <a:pPr>
                <a:defRPr/>
              </a:pPr>
              <a:t>‹#›</a:t>
            </a:fld>
            <a:endParaRPr lang="en-GB"/>
          </a:p>
        </p:txBody>
      </p:sp>
    </p:spTree>
    <p:extLst>
      <p:ext uri="{BB962C8B-B14F-4D97-AF65-F5344CB8AC3E}">
        <p14:creationId xmlns:p14="http://schemas.microsoft.com/office/powerpoint/2010/main" val="305199672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4DF49D0-3399-40EE-9A83-F34FF3C02D68}" type="slidenum">
              <a:rPr lang="en-GB"/>
              <a:pPr>
                <a:defRPr/>
              </a:pPr>
              <a:t>‹#›</a:t>
            </a:fld>
            <a:endParaRPr lang="en-GB"/>
          </a:p>
        </p:txBody>
      </p:sp>
    </p:spTree>
    <p:extLst>
      <p:ext uri="{BB962C8B-B14F-4D97-AF65-F5344CB8AC3E}">
        <p14:creationId xmlns:p14="http://schemas.microsoft.com/office/powerpoint/2010/main" val="403350453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98748D-209B-4304-B634-2249F8CE2328}" type="slidenum">
              <a:rPr lang="en-GB"/>
              <a:pPr>
                <a:defRPr/>
              </a:pPr>
              <a:t>‹#›</a:t>
            </a:fld>
            <a:endParaRPr lang="en-GB"/>
          </a:p>
        </p:txBody>
      </p:sp>
    </p:spTree>
    <p:extLst>
      <p:ext uri="{BB962C8B-B14F-4D97-AF65-F5344CB8AC3E}">
        <p14:creationId xmlns:p14="http://schemas.microsoft.com/office/powerpoint/2010/main" val="335134267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A3DF7E-2126-486A-B3E8-14EB26180E9B}" type="slidenum">
              <a:rPr lang="en-GB"/>
              <a:pPr>
                <a:defRPr/>
              </a:pPr>
              <a:t>‹#›</a:t>
            </a:fld>
            <a:endParaRPr lang="en-GB"/>
          </a:p>
        </p:txBody>
      </p:sp>
    </p:spTree>
    <p:extLst>
      <p:ext uri="{BB962C8B-B14F-4D97-AF65-F5344CB8AC3E}">
        <p14:creationId xmlns:p14="http://schemas.microsoft.com/office/powerpoint/2010/main" val="2701875236"/>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acintosh%20HD:Users:rachael:Desktop:BFC_GREENRGB_lr_ppt.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acintosh%20HD:Users:rachael:Desktop:BFC_GREENRGB_lr_ppt.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ClrTx/>
              <a:buSzTx/>
              <a:buFontTx/>
              <a:buNone/>
              <a:defRPr sz="1400"/>
            </a:lvl1pPr>
          </a:lstStyle>
          <a:p>
            <a:pPr>
              <a:defRPr/>
            </a:pPr>
            <a:endParaRPr lang="en-GB"/>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400"/>
            </a:lvl1pPr>
          </a:lstStyle>
          <a:p>
            <a:pPr>
              <a:defRPr/>
            </a:pPr>
            <a:endParaRPr lang="en-GB"/>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400"/>
            </a:lvl1pPr>
          </a:lstStyle>
          <a:p>
            <a:pPr>
              <a:defRPr/>
            </a:pPr>
            <a:fld id="{2DF94F37-F619-404F-8629-2F2DCE0859D8}" type="slidenum">
              <a:rPr lang="en-GB"/>
              <a:pPr>
                <a:defRPr/>
              </a:pPr>
              <a:t>‹#›</a:t>
            </a:fld>
            <a:endParaRPr lang="en-GB"/>
          </a:p>
        </p:txBody>
      </p:sp>
      <p:pic>
        <p:nvPicPr>
          <p:cNvPr id="1031" name="Picture 7" descr="Macintosh HD:Users:rachael:Desktop:BFC_GREENRGB_lr_ppt.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7123113" y="5170488"/>
            <a:ext cx="182245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wipe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87" tIns="47894" rIns="95787" bIns="47894"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87" tIns="47894" rIns="95787" bIns="4789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5363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87" tIns="47894" rIns="95787" bIns="47894" numCol="1" anchor="t" anchorCtr="0" compatLnSpc="1">
            <a:prstTxWarp prst="textNoShape">
              <a:avLst/>
            </a:prstTxWarp>
          </a:bodyPr>
          <a:lstStyle>
            <a:lvl1pPr defTabSz="957263" eaLnBrk="0" hangingPunct="0">
              <a:buClrTx/>
              <a:buSzTx/>
              <a:buFontTx/>
              <a:buNone/>
              <a:defRPr sz="1500">
                <a:solidFill>
                  <a:srgbClr val="B2BB1E"/>
                </a:solidFill>
                <a:ea typeface="+mn-ea"/>
              </a:defRPr>
            </a:lvl1pPr>
          </a:lstStyle>
          <a:p>
            <a:pPr>
              <a:defRPr/>
            </a:pPr>
            <a:endParaRPr lang="en-GB" altLang="en-US"/>
          </a:p>
        </p:txBody>
      </p:sp>
      <p:sp>
        <p:nvSpPr>
          <p:cNvPr id="45363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87" tIns="47894" rIns="95787" bIns="47894" numCol="1" anchor="t" anchorCtr="0" compatLnSpc="1">
            <a:prstTxWarp prst="textNoShape">
              <a:avLst/>
            </a:prstTxWarp>
          </a:bodyPr>
          <a:lstStyle>
            <a:lvl1pPr algn="ctr" defTabSz="957263" eaLnBrk="0" hangingPunct="0">
              <a:buClrTx/>
              <a:buSzTx/>
              <a:buFontTx/>
              <a:buNone/>
              <a:defRPr sz="1500">
                <a:solidFill>
                  <a:srgbClr val="B2BB1E"/>
                </a:solidFill>
                <a:ea typeface="+mn-ea"/>
              </a:defRPr>
            </a:lvl1pPr>
          </a:lstStyle>
          <a:p>
            <a:pPr>
              <a:defRPr/>
            </a:pPr>
            <a:endParaRPr lang="en-GB" altLang="en-US"/>
          </a:p>
        </p:txBody>
      </p:sp>
      <p:sp>
        <p:nvSpPr>
          <p:cNvPr id="45363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87" tIns="47894" rIns="95787" bIns="47894" numCol="1" anchor="t" anchorCtr="0" compatLnSpc="1">
            <a:prstTxWarp prst="textNoShape">
              <a:avLst/>
            </a:prstTxWarp>
          </a:bodyPr>
          <a:lstStyle>
            <a:lvl1pPr algn="r" defTabSz="957263" eaLnBrk="0" hangingPunct="0">
              <a:buClrTx/>
              <a:buSzTx/>
              <a:buFontTx/>
              <a:buNone/>
              <a:defRPr sz="1500">
                <a:solidFill>
                  <a:srgbClr val="B2BB1E"/>
                </a:solidFill>
                <a:ea typeface="+mn-ea"/>
              </a:defRPr>
            </a:lvl1pPr>
          </a:lstStyle>
          <a:p>
            <a:pPr>
              <a:defRPr/>
            </a:pPr>
            <a:fld id="{731AF67F-2F57-4930-9055-E3F74AFC9E80}" type="slidenum">
              <a:rPr lang="en-GB" altLang="en-US"/>
              <a:pPr>
                <a:defRPr/>
              </a:pPr>
              <a:t>‹#›</a:t>
            </a:fld>
            <a:endParaRPr lang="en-GB" altLang="en-US"/>
          </a:p>
        </p:txBody>
      </p:sp>
      <p:pic>
        <p:nvPicPr>
          <p:cNvPr id="2055" name="Picture 7" descr="Macintosh HD:Users:rachael:Desktop:BFC_GREENRGB_lr_ppt.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7542213" y="5470525"/>
            <a:ext cx="12001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xStyles>
    <p:titleStyle>
      <a:lvl1pPr algn="l" defTabSz="957263" rtl="0" eaLnBrk="0" fontAlgn="base" hangingPunct="0">
        <a:spcBef>
          <a:spcPct val="0"/>
        </a:spcBef>
        <a:spcAft>
          <a:spcPct val="0"/>
        </a:spcAft>
        <a:defRPr sz="2200">
          <a:solidFill>
            <a:srgbClr val="4F6E18"/>
          </a:solidFill>
          <a:latin typeface="+mj-lt"/>
          <a:ea typeface="+mj-ea"/>
          <a:cs typeface="+mj-cs"/>
        </a:defRPr>
      </a:lvl1pPr>
      <a:lvl2pPr algn="l" defTabSz="957263" rtl="0" eaLnBrk="0" fontAlgn="base" hangingPunct="0">
        <a:spcBef>
          <a:spcPct val="0"/>
        </a:spcBef>
        <a:spcAft>
          <a:spcPct val="0"/>
        </a:spcAft>
        <a:defRPr sz="2200">
          <a:solidFill>
            <a:srgbClr val="4F6E18"/>
          </a:solidFill>
          <a:latin typeface="Arial" charset="0"/>
          <a:ea typeface="ＭＳ Ｐゴシック" pitchFamily="-80" charset="-128"/>
        </a:defRPr>
      </a:lvl2pPr>
      <a:lvl3pPr algn="l" defTabSz="957263" rtl="0" eaLnBrk="0" fontAlgn="base" hangingPunct="0">
        <a:spcBef>
          <a:spcPct val="0"/>
        </a:spcBef>
        <a:spcAft>
          <a:spcPct val="0"/>
        </a:spcAft>
        <a:defRPr sz="2200">
          <a:solidFill>
            <a:srgbClr val="4F6E18"/>
          </a:solidFill>
          <a:latin typeface="Arial" charset="0"/>
          <a:ea typeface="ＭＳ Ｐゴシック" pitchFamily="-80" charset="-128"/>
        </a:defRPr>
      </a:lvl3pPr>
      <a:lvl4pPr algn="l" defTabSz="957263" rtl="0" eaLnBrk="0" fontAlgn="base" hangingPunct="0">
        <a:spcBef>
          <a:spcPct val="0"/>
        </a:spcBef>
        <a:spcAft>
          <a:spcPct val="0"/>
        </a:spcAft>
        <a:defRPr sz="2200">
          <a:solidFill>
            <a:srgbClr val="4F6E18"/>
          </a:solidFill>
          <a:latin typeface="Arial" charset="0"/>
          <a:ea typeface="ＭＳ Ｐゴシック" pitchFamily="-80" charset="-128"/>
        </a:defRPr>
      </a:lvl4pPr>
      <a:lvl5pPr algn="l" defTabSz="957263" rtl="0" eaLnBrk="0" fontAlgn="base" hangingPunct="0">
        <a:spcBef>
          <a:spcPct val="0"/>
        </a:spcBef>
        <a:spcAft>
          <a:spcPct val="0"/>
        </a:spcAft>
        <a:defRPr sz="2200">
          <a:solidFill>
            <a:srgbClr val="4F6E18"/>
          </a:solidFill>
          <a:latin typeface="Arial" charset="0"/>
          <a:ea typeface="ＭＳ Ｐゴシック" pitchFamily="-80" charset="-128"/>
        </a:defRPr>
      </a:lvl5pPr>
      <a:lvl6pPr marL="457200" algn="l" defTabSz="957263" rtl="0" fontAlgn="base">
        <a:spcBef>
          <a:spcPct val="0"/>
        </a:spcBef>
        <a:spcAft>
          <a:spcPct val="0"/>
        </a:spcAft>
        <a:defRPr sz="2200">
          <a:solidFill>
            <a:srgbClr val="4F6E18"/>
          </a:solidFill>
          <a:latin typeface="Arial" charset="0"/>
          <a:ea typeface="ＭＳ Ｐゴシック" pitchFamily="-80" charset="-128"/>
        </a:defRPr>
      </a:lvl6pPr>
      <a:lvl7pPr marL="914400" algn="l" defTabSz="957263" rtl="0" fontAlgn="base">
        <a:spcBef>
          <a:spcPct val="0"/>
        </a:spcBef>
        <a:spcAft>
          <a:spcPct val="0"/>
        </a:spcAft>
        <a:defRPr sz="2200">
          <a:solidFill>
            <a:srgbClr val="4F6E18"/>
          </a:solidFill>
          <a:latin typeface="Arial" charset="0"/>
          <a:ea typeface="ＭＳ Ｐゴシック" pitchFamily="-80" charset="-128"/>
        </a:defRPr>
      </a:lvl7pPr>
      <a:lvl8pPr marL="1371600" algn="l" defTabSz="957263" rtl="0" fontAlgn="base">
        <a:spcBef>
          <a:spcPct val="0"/>
        </a:spcBef>
        <a:spcAft>
          <a:spcPct val="0"/>
        </a:spcAft>
        <a:defRPr sz="2200">
          <a:solidFill>
            <a:srgbClr val="4F6E18"/>
          </a:solidFill>
          <a:latin typeface="Arial" charset="0"/>
          <a:ea typeface="ＭＳ Ｐゴシック" pitchFamily="-80" charset="-128"/>
        </a:defRPr>
      </a:lvl8pPr>
      <a:lvl9pPr marL="1828800" algn="l" defTabSz="957263" rtl="0" fontAlgn="base">
        <a:spcBef>
          <a:spcPct val="0"/>
        </a:spcBef>
        <a:spcAft>
          <a:spcPct val="0"/>
        </a:spcAft>
        <a:defRPr sz="2200">
          <a:solidFill>
            <a:srgbClr val="4F6E18"/>
          </a:solidFill>
          <a:latin typeface="Arial" charset="0"/>
          <a:ea typeface="ＭＳ Ｐゴシック" pitchFamily="-80" charset="-128"/>
        </a:defRPr>
      </a:lvl9pPr>
    </p:titleStyle>
    <p:bodyStyle>
      <a:lvl1pPr marL="358775" indent="-358775" algn="l" defTabSz="957263" rtl="0" eaLnBrk="0" fontAlgn="base" hangingPunct="0">
        <a:spcBef>
          <a:spcPct val="20000"/>
        </a:spcBef>
        <a:spcAft>
          <a:spcPct val="0"/>
        </a:spcAft>
        <a:buChar char="•"/>
        <a:defRPr sz="2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200">
          <a:solidFill>
            <a:schemeClr val="tx1"/>
          </a:solidFill>
          <a:latin typeface="+mn-lt"/>
          <a:ea typeface="+mn-ea"/>
        </a:defRPr>
      </a:lvl2pPr>
      <a:lvl3pPr marL="1196975" indent="-239713" algn="l" defTabSz="957263" rtl="0" eaLnBrk="0" fontAlgn="base" hangingPunct="0">
        <a:spcBef>
          <a:spcPct val="20000"/>
        </a:spcBef>
        <a:spcAft>
          <a:spcPct val="0"/>
        </a:spcAft>
        <a:buChar char="•"/>
        <a:defRPr sz="2200">
          <a:solidFill>
            <a:schemeClr val="tx1"/>
          </a:solidFill>
          <a:latin typeface="+mn-lt"/>
          <a:ea typeface="+mn-ea"/>
        </a:defRPr>
      </a:lvl3pPr>
      <a:lvl4pPr marL="1676400" indent="-239713" algn="l" defTabSz="957263" rtl="0" eaLnBrk="0" fontAlgn="base" hangingPunct="0">
        <a:spcBef>
          <a:spcPct val="20000"/>
        </a:spcBef>
        <a:spcAft>
          <a:spcPct val="0"/>
        </a:spcAft>
        <a:buChar char="–"/>
        <a:defRPr sz="2200">
          <a:solidFill>
            <a:schemeClr val="tx1"/>
          </a:solidFill>
          <a:latin typeface="+mn-lt"/>
          <a:ea typeface="+mn-ea"/>
        </a:defRPr>
      </a:lvl4pPr>
      <a:lvl5pPr marL="2155825" indent="-239713" algn="l" defTabSz="957263" rtl="0" eaLnBrk="0" fontAlgn="base" hangingPunct="0">
        <a:spcBef>
          <a:spcPct val="20000"/>
        </a:spcBef>
        <a:spcAft>
          <a:spcPct val="0"/>
        </a:spcAft>
        <a:buChar char="»"/>
        <a:defRPr sz="2200">
          <a:solidFill>
            <a:schemeClr val="tx1"/>
          </a:solidFill>
          <a:latin typeface="+mn-lt"/>
          <a:ea typeface="+mn-ea"/>
        </a:defRPr>
      </a:lvl5pPr>
      <a:lvl6pPr marL="2613025" indent="-239713" algn="l" defTabSz="957263" rtl="0" fontAlgn="base">
        <a:spcBef>
          <a:spcPct val="20000"/>
        </a:spcBef>
        <a:spcAft>
          <a:spcPct val="0"/>
        </a:spcAft>
        <a:buChar char="»"/>
        <a:defRPr sz="2200">
          <a:solidFill>
            <a:schemeClr val="tx1"/>
          </a:solidFill>
          <a:latin typeface="+mn-lt"/>
          <a:ea typeface="+mn-ea"/>
        </a:defRPr>
      </a:lvl6pPr>
      <a:lvl7pPr marL="3070225" indent="-239713" algn="l" defTabSz="957263" rtl="0" fontAlgn="base">
        <a:spcBef>
          <a:spcPct val="20000"/>
        </a:spcBef>
        <a:spcAft>
          <a:spcPct val="0"/>
        </a:spcAft>
        <a:buChar char="»"/>
        <a:defRPr sz="2200">
          <a:solidFill>
            <a:schemeClr val="tx1"/>
          </a:solidFill>
          <a:latin typeface="+mn-lt"/>
          <a:ea typeface="+mn-ea"/>
        </a:defRPr>
      </a:lvl7pPr>
      <a:lvl8pPr marL="3527425" indent="-239713" algn="l" defTabSz="957263" rtl="0" fontAlgn="base">
        <a:spcBef>
          <a:spcPct val="20000"/>
        </a:spcBef>
        <a:spcAft>
          <a:spcPct val="0"/>
        </a:spcAft>
        <a:buChar char="»"/>
        <a:defRPr sz="2200">
          <a:solidFill>
            <a:schemeClr val="tx1"/>
          </a:solidFill>
          <a:latin typeface="+mn-lt"/>
          <a:ea typeface="+mn-ea"/>
        </a:defRPr>
      </a:lvl8pPr>
      <a:lvl9pPr marL="3984625" indent="-239713" algn="l" defTabSz="957263"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quopic.com/wp-content/uploads/quotes-about-being-happy-in-pictures-some-people-are-so-afraid-15251.jp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MASH@bracknell-forest.gov.uk"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buk.or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racknellforestsafeguarding.org.u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40768"/>
            <a:ext cx="9144000" cy="1641475"/>
          </a:xfrm>
          <a:extLst>
            <a:ext uri="{909E8E84-426E-40DD-AFC4-6F175D3DCCD1}">
              <a14:hiddenFill xmlns:a14="http://schemas.microsoft.com/office/drawing/2010/main">
                <a:solidFill>
                  <a:schemeClr val="folHlink"/>
                </a:solidFill>
              </a14:hiddenFill>
            </a:ext>
          </a:extLst>
        </p:spPr>
        <p:txBody>
          <a:bodyPr/>
          <a:lstStyle/>
          <a:p>
            <a:pPr algn="ctr" eaLnBrk="1" hangingPunct="1"/>
            <a:r>
              <a:rPr lang="en-US" altLang="en-US" sz="6000" b="1">
                <a:solidFill>
                  <a:srgbClr val="4F6E1E"/>
                </a:solidFill>
              </a:rPr>
              <a:t>Safeguarding</a:t>
            </a:r>
            <a:r>
              <a:rPr lang="en-US" altLang="en-US" sz="6000" b="1">
                <a:solidFill>
                  <a:srgbClr val="0000FF"/>
                </a:solidFill>
              </a:rPr>
              <a:t> </a:t>
            </a:r>
            <a:r>
              <a:rPr lang="en-US" altLang="en-US" sz="6000" b="1">
                <a:solidFill>
                  <a:srgbClr val="4F6E1E"/>
                </a:solidFill>
              </a:rPr>
              <a:t>People</a:t>
            </a:r>
            <a:br>
              <a:rPr lang="en-US" altLang="en-US" sz="6000" b="1">
                <a:solidFill>
                  <a:srgbClr val="4F6E1E"/>
                </a:solidFill>
              </a:rPr>
            </a:br>
            <a:br>
              <a:rPr lang="en-US" altLang="en-US" sz="6000" b="1">
                <a:solidFill>
                  <a:srgbClr val="4F6E1E"/>
                </a:solidFill>
              </a:rPr>
            </a:br>
            <a:endParaRPr lang="en-GB" altLang="en-US" sz="6000" b="1">
              <a:solidFill>
                <a:srgbClr val="4F6E1E"/>
              </a:solidFill>
            </a:endParaRPr>
          </a:p>
        </p:txBody>
      </p:sp>
      <p:sp>
        <p:nvSpPr>
          <p:cNvPr id="4099" name="Rectangle 3"/>
          <p:cNvSpPr>
            <a:spLocks noGrp="1" noChangeArrowheads="1"/>
          </p:cNvSpPr>
          <p:nvPr>
            <p:ph type="body" idx="1"/>
          </p:nvPr>
        </p:nvSpPr>
        <p:spPr>
          <a:xfrm>
            <a:off x="423068" y="1914524"/>
            <a:ext cx="8497887" cy="3242667"/>
          </a:xfrm>
        </p:spPr>
        <p:txBody>
          <a:bodyPr/>
          <a:lstStyle/>
          <a:p>
            <a:pPr algn="ctr" eaLnBrk="1" hangingPunct="1">
              <a:buFontTx/>
              <a:buNone/>
            </a:pPr>
            <a:r>
              <a:rPr lang="en-GB" altLang="en-US" sz="5400" b="1">
                <a:solidFill>
                  <a:schemeClr val="hlink"/>
                </a:solidFill>
              </a:rPr>
              <a:t>Raising Awareness</a:t>
            </a:r>
          </a:p>
          <a:p>
            <a:pPr algn="ctr" eaLnBrk="1" hangingPunct="1">
              <a:buFontTx/>
              <a:buNone/>
            </a:pPr>
            <a:r>
              <a:rPr lang="en-GB" altLang="en-US" sz="4000" b="1">
                <a:solidFill>
                  <a:schemeClr val="hlink"/>
                </a:solidFill>
              </a:rPr>
              <a:t>Philip Bell</a:t>
            </a:r>
          </a:p>
          <a:p>
            <a:pPr algn="ctr" eaLnBrk="1" hangingPunct="1">
              <a:buFontTx/>
              <a:buNone/>
            </a:pPr>
            <a:r>
              <a:rPr lang="en-GB" altLang="en-US" sz="4000" b="1">
                <a:solidFill>
                  <a:schemeClr val="hlink"/>
                </a:solidFill>
              </a:rPr>
              <a:t>John Bradshaw</a:t>
            </a:r>
          </a:p>
          <a:p>
            <a:pPr algn="ctr" eaLnBrk="1" hangingPunct="1">
              <a:buFontTx/>
              <a:buNone/>
            </a:pPr>
            <a:endParaRPr lang="en-GB" altLang="en-US" sz="4000" b="1">
              <a:solidFill>
                <a:schemeClr val="hlink"/>
              </a:solidFill>
            </a:endParaRPr>
          </a:p>
          <a:p>
            <a:pPr algn="ctr" eaLnBrk="1" hangingPunct="1">
              <a:buFontTx/>
              <a:buNone/>
            </a:pPr>
            <a:r>
              <a:rPr lang="en-GB" altLang="en-US" sz="1800">
                <a:solidFill>
                  <a:schemeClr val="tx2"/>
                </a:solidFill>
              </a:rPr>
              <a:t>This course has been designed for the Bracknell Forest </a:t>
            </a:r>
          </a:p>
          <a:p>
            <a:pPr algn="ctr" eaLnBrk="1" hangingPunct="1">
              <a:buNone/>
            </a:pPr>
            <a:r>
              <a:rPr lang="en-GB" altLang="en-US" sz="1800">
                <a:solidFill>
                  <a:schemeClr val="tx2"/>
                </a:solidFill>
              </a:rPr>
              <a:t>Safeguarding  Board</a:t>
            </a:r>
            <a:endParaRPr lang="en-US" altLang="en-US" sz="1800">
              <a:solidFill>
                <a:schemeClr val="tx2"/>
              </a:solidFill>
            </a:endParaRPr>
          </a:p>
          <a:p>
            <a:pPr algn="ctr" eaLnBrk="1" hangingPunct="1">
              <a:buFontTx/>
              <a:buNone/>
            </a:pPr>
            <a:endParaRPr lang="en-US" altLang="en-US" sz="1800" b="1"/>
          </a:p>
          <a:p>
            <a:pPr algn="ctr" eaLnBrk="1" hangingPunct="1">
              <a:buFontTx/>
              <a:buNone/>
            </a:pPr>
            <a:endParaRPr lang="en-US" altLang="en-US" sz="1800" b="1"/>
          </a:p>
          <a:p>
            <a:pPr algn="ctr" eaLnBrk="1" hangingPunct="1">
              <a:buFontTx/>
              <a:buNone/>
            </a:pPr>
            <a:endParaRPr lang="en-GB" altLang="en-US" sz="2600"/>
          </a:p>
        </p:txBody>
      </p:sp>
      <p:sp>
        <p:nvSpPr>
          <p:cNvPr id="4100"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ＭＳ Ｐゴシック" pitchFamily="-80" charset="-128"/>
              </a:defRPr>
            </a:lvl1pPr>
            <a:lvl2pPr marL="742950" indent="-285750" eaLnBrk="0" hangingPunct="0">
              <a:spcBef>
                <a:spcPct val="20000"/>
              </a:spcBef>
              <a:buChar char="–"/>
              <a:defRPr sz="2200">
                <a:solidFill>
                  <a:schemeClr val="tx1"/>
                </a:solidFill>
                <a:latin typeface="Arial" charset="0"/>
                <a:ea typeface="ＭＳ Ｐゴシック" pitchFamily="-80" charset="-128"/>
              </a:defRPr>
            </a:lvl2pPr>
            <a:lvl3pPr marL="1143000" indent="-228600" eaLnBrk="0" hangingPunct="0">
              <a:spcBef>
                <a:spcPct val="20000"/>
              </a:spcBef>
              <a:buChar char="•"/>
              <a:defRPr sz="2200">
                <a:solidFill>
                  <a:schemeClr val="tx1"/>
                </a:solidFill>
                <a:latin typeface="Arial" charset="0"/>
                <a:ea typeface="ＭＳ Ｐゴシック" pitchFamily="-80" charset="-128"/>
              </a:defRPr>
            </a:lvl3pPr>
            <a:lvl4pPr marL="1600200" indent="-228600" eaLnBrk="0" hangingPunct="0">
              <a:spcBef>
                <a:spcPct val="20000"/>
              </a:spcBef>
              <a:buChar char="–"/>
              <a:defRPr sz="2200">
                <a:solidFill>
                  <a:schemeClr val="tx1"/>
                </a:solidFill>
                <a:latin typeface="Arial" charset="0"/>
                <a:ea typeface="ＭＳ Ｐゴシック" pitchFamily="-80" charset="-128"/>
              </a:defRPr>
            </a:lvl4pPr>
            <a:lvl5pPr marL="2057400" indent="-228600" eaLnBrk="0" hangingPunct="0">
              <a:spcBef>
                <a:spcPct val="20000"/>
              </a:spcBef>
              <a:buChar char="»"/>
              <a:defRPr sz="22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9pPr>
          </a:lstStyle>
          <a:p>
            <a:pPr eaLnBrk="1" hangingPunct="1">
              <a:spcBef>
                <a:spcPct val="0"/>
              </a:spcBef>
              <a:buFont typeface="Wingdings" pitchFamily="2" charset="2"/>
              <a:buNone/>
            </a:pPr>
            <a:endParaRPr lang="en-US" altLang="en-US" sz="2800"/>
          </a:p>
        </p:txBody>
      </p:sp>
      <p:sp>
        <p:nvSpPr>
          <p:cNvPr id="4101" name="AutoShape 11"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ＭＳ Ｐゴシック" pitchFamily="-80" charset="-128"/>
              </a:defRPr>
            </a:lvl1pPr>
            <a:lvl2pPr marL="742950" indent="-285750" eaLnBrk="0" hangingPunct="0">
              <a:spcBef>
                <a:spcPct val="20000"/>
              </a:spcBef>
              <a:buChar char="–"/>
              <a:defRPr sz="2200">
                <a:solidFill>
                  <a:schemeClr val="tx1"/>
                </a:solidFill>
                <a:latin typeface="Arial" charset="0"/>
                <a:ea typeface="ＭＳ Ｐゴシック" pitchFamily="-80" charset="-128"/>
              </a:defRPr>
            </a:lvl2pPr>
            <a:lvl3pPr marL="1143000" indent="-228600" eaLnBrk="0" hangingPunct="0">
              <a:spcBef>
                <a:spcPct val="20000"/>
              </a:spcBef>
              <a:buChar char="•"/>
              <a:defRPr sz="2200">
                <a:solidFill>
                  <a:schemeClr val="tx1"/>
                </a:solidFill>
                <a:latin typeface="Arial" charset="0"/>
                <a:ea typeface="ＭＳ Ｐゴシック" pitchFamily="-80" charset="-128"/>
              </a:defRPr>
            </a:lvl3pPr>
            <a:lvl4pPr marL="1600200" indent="-228600" eaLnBrk="0" hangingPunct="0">
              <a:spcBef>
                <a:spcPct val="20000"/>
              </a:spcBef>
              <a:buChar char="–"/>
              <a:defRPr sz="2200">
                <a:solidFill>
                  <a:schemeClr val="tx1"/>
                </a:solidFill>
                <a:latin typeface="Arial" charset="0"/>
                <a:ea typeface="ＭＳ Ｐゴシック" pitchFamily="-80" charset="-128"/>
              </a:defRPr>
            </a:lvl4pPr>
            <a:lvl5pPr marL="2057400" indent="-228600" eaLnBrk="0" hangingPunct="0">
              <a:spcBef>
                <a:spcPct val="20000"/>
              </a:spcBef>
              <a:buChar char="»"/>
              <a:defRPr sz="22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9pPr>
          </a:lstStyle>
          <a:p>
            <a:pPr eaLnBrk="1" hangingPunct="1">
              <a:spcBef>
                <a:spcPct val="0"/>
              </a:spcBef>
              <a:buFont typeface="Wingdings" pitchFamily="2" charset="2"/>
              <a:buNone/>
            </a:pPr>
            <a:endParaRPr lang="en-US" altLang="en-US" sz="2800"/>
          </a:p>
        </p:txBody>
      </p:sp>
      <p:pic>
        <p:nvPicPr>
          <p:cNvPr id="4103" name="Picture 15" descr="MP900407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0513" y="102922388"/>
            <a:ext cx="16256000" cy="1083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4" name="Picture 16" descr="MP900407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6413" y="103138288"/>
            <a:ext cx="16256000" cy="1083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a:t>Safeguarding Principles (continued)</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6"/>
            <a:ext cx="7488832"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871385"/>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i="1" u="sng"/>
              <a:t>The definition of safeguarding adults</a:t>
            </a:r>
            <a:r>
              <a:rPr lang="en-GB" sz="2800" u="sng"/>
              <a:t> is set out in the statutory guidance: </a:t>
            </a:r>
            <a:br>
              <a:rPr lang="en-GB" sz="2800"/>
            </a:br>
            <a:endParaRPr lang="en-GB" sz="2800"/>
          </a:p>
        </p:txBody>
      </p:sp>
      <p:sp>
        <p:nvSpPr>
          <p:cNvPr id="3" name="Content Placeholder 2"/>
          <p:cNvSpPr>
            <a:spLocks noGrp="1"/>
          </p:cNvSpPr>
          <p:nvPr>
            <p:ph idx="1"/>
          </p:nvPr>
        </p:nvSpPr>
        <p:spPr>
          <a:xfrm>
            <a:off x="457200" y="1484784"/>
            <a:ext cx="8229600" cy="4641379"/>
          </a:xfrm>
        </p:spPr>
        <p:txBody>
          <a:bodyPr>
            <a:normAutofit/>
          </a:bodyPr>
          <a:lstStyle/>
          <a:p>
            <a:r>
              <a:rPr lang="en-GB" sz="2800"/>
              <a:t>“Safeguarding means protecting an adult’s right to live in safety, free from abuse and neglect. 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776" y="5445224"/>
            <a:ext cx="125397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09573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5145435"/>
          </a:xfrm>
        </p:spPr>
        <p:txBody>
          <a:bodyPr/>
          <a:lstStyle/>
          <a:p>
            <a:r>
              <a:rPr lang="en-GB" sz="2800"/>
              <a:t>This must recognise that adults sometimes have complex interpersonal relationships and may be ambivalent, unclear or unrealistic about their personal circumstances.</a:t>
            </a:r>
          </a:p>
          <a:p>
            <a:pPr marL="0" indent="0">
              <a:buNone/>
            </a:pPr>
            <a:endParaRPr lang="en-GB" sz="2800"/>
          </a:p>
          <a:p>
            <a:pPr marL="0" indent="0">
              <a:buNone/>
            </a:pPr>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717032"/>
            <a:ext cx="2369938" cy="177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776" y="5445224"/>
            <a:ext cx="125397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64273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4525963"/>
          </a:xfrm>
        </p:spPr>
        <p:txBody>
          <a:bodyPr/>
          <a:lstStyle/>
          <a:p>
            <a:pPr lvl="0"/>
            <a:r>
              <a:rPr lang="en-GB" sz="2800">
                <a:solidFill>
                  <a:prstClr val="black"/>
                </a:solidFill>
              </a:rPr>
              <a:t>People have complex lives and being safe is only one of the things they want for themselves. Professionals should work with the adult to establish what being safe means to them and how that can be best achieved... “DH, March 2016 (paras 14.7- 14.8) </a:t>
            </a:r>
          </a:p>
          <a:p>
            <a:pPr lvl="0"/>
            <a:endParaRPr lang="en-GB" sz="2800">
              <a:solidFill>
                <a:prstClr val="black"/>
              </a:solidFill>
            </a:endParaRPr>
          </a:p>
          <a:p>
            <a:endParaRPr lang="en-GB"/>
          </a:p>
        </p:txBody>
      </p:sp>
      <p:pic>
        <p:nvPicPr>
          <p:cNvPr id="4" name="Picture 5" descr="Life Quote on Taking Chances of Being Happy: Some people are so afraid of being hurt that they'll pass up the chances of being happy. ~ Anonymous">
            <a:hlinkClick r:id="rId3" tooltip="Some people are so afraid of being hurt that they'll pass up the chances of being happy. ~ Anonymou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005064"/>
            <a:ext cx="194421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2776" y="5445224"/>
            <a:ext cx="125397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395662"/>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a:t>Mental Capacity, Safeguarding and Making Safeguarding Personal (MSP)</a:t>
            </a:r>
          </a:p>
        </p:txBody>
      </p:sp>
      <p:sp>
        <p:nvSpPr>
          <p:cNvPr id="3" name="Content Placeholder 2"/>
          <p:cNvSpPr>
            <a:spLocks noGrp="1"/>
          </p:cNvSpPr>
          <p:nvPr>
            <p:ph idx="1"/>
          </p:nvPr>
        </p:nvSpPr>
        <p:spPr/>
        <p:txBody>
          <a:bodyPr>
            <a:normAutofit lnSpcReduction="10000"/>
          </a:bodyPr>
          <a:lstStyle/>
          <a:p>
            <a:r>
              <a:rPr lang="en-GB" sz="2800"/>
              <a:t>Mental capacity is frequently raised in relation to adult safeguarding and challenges many professionals</a:t>
            </a:r>
          </a:p>
          <a:p>
            <a:r>
              <a:rPr lang="en-GB" sz="2800"/>
              <a:t>The MSP summary by Lawson et al. (2013) highlighted sound practice and competence in applying the </a:t>
            </a:r>
            <a:r>
              <a:rPr lang="en-GB" sz="2800">
                <a:solidFill>
                  <a:srgbClr val="FF0000"/>
                </a:solidFill>
              </a:rPr>
              <a:t>Mental Capacity Act</a:t>
            </a:r>
            <a:r>
              <a:rPr lang="en-GB" sz="2800"/>
              <a:t> (2005) in safeguarding adults to ensure that people who lack capacity are offered a person centred safeguarding service with appropriate advocacy to support them. </a:t>
            </a:r>
          </a:p>
        </p:txBody>
      </p:sp>
    </p:spTree>
    <p:extLst>
      <p:ext uri="{BB962C8B-B14F-4D97-AF65-F5344CB8AC3E}">
        <p14:creationId xmlns:p14="http://schemas.microsoft.com/office/powerpoint/2010/main" val="50686320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a:t>What are the different types of abuse? </a:t>
            </a:r>
          </a:p>
        </p:txBody>
      </p:sp>
      <p:sp>
        <p:nvSpPr>
          <p:cNvPr id="5" name="Content Placeholder 4"/>
          <p:cNvSpPr>
            <a:spLocks noGrp="1"/>
          </p:cNvSpPr>
          <p:nvPr>
            <p:ph sz="half" idx="1"/>
          </p:nvPr>
        </p:nvSpPr>
        <p:spPr/>
        <p:txBody>
          <a:bodyPr/>
          <a:lstStyle/>
          <a:p>
            <a:pPr marL="0" indent="0">
              <a:buNone/>
            </a:pPr>
            <a:r>
              <a:rPr lang="en-GB">
                <a:solidFill>
                  <a:srgbClr val="800080"/>
                </a:solidFill>
              </a:rPr>
              <a:t>Physical</a:t>
            </a:r>
          </a:p>
          <a:p>
            <a:pPr marL="0" indent="0">
              <a:buNone/>
            </a:pPr>
            <a:r>
              <a:rPr lang="en-GB">
                <a:solidFill>
                  <a:srgbClr val="800080"/>
                </a:solidFill>
              </a:rPr>
              <a:t>Sexual</a:t>
            </a:r>
          </a:p>
          <a:p>
            <a:pPr marL="0" indent="0">
              <a:buNone/>
            </a:pPr>
            <a:r>
              <a:rPr lang="en-GB">
                <a:solidFill>
                  <a:srgbClr val="800080"/>
                </a:solidFill>
              </a:rPr>
              <a:t>Financial &amp; Legal</a:t>
            </a:r>
          </a:p>
          <a:p>
            <a:pPr marL="0" indent="0">
              <a:buNone/>
            </a:pPr>
            <a:r>
              <a:rPr lang="en-GB">
                <a:solidFill>
                  <a:srgbClr val="800080"/>
                </a:solidFill>
              </a:rPr>
              <a:t>Neglect or omission</a:t>
            </a:r>
          </a:p>
          <a:p>
            <a:pPr marL="0" indent="0">
              <a:buNone/>
            </a:pPr>
            <a:r>
              <a:rPr lang="en-GB">
                <a:solidFill>
                  <a:srgbClr val="800080"/>
                </a:solidFill>
              </a:rPr>
              <a:t>Discriminatory</a:t>
            </a:r>
          </a:p>
          <a:p>
            <a:pPr marL="0" indent="0">
              <a:buNone/>
            </a:pPr>
            <a:r>
              <a:rPr lang="en-GB">
                <a:solidFill>
                  <a:srgbClr val="800080"/>
                </a:solidFill>
              </a:rPr>
              <a:t>Psychological</a:t>
            </a:r>
          </a:p>
          <a:p>
            <a:pPr marL="0" indent="0">
              <a:buNone/>
            </a:pPr>
            <a:r>
              <a:rPr lang="en-GB">
                <a:solidFill>
                  <a:srgbClr val="800080"/>
                </a:solidFill>
              </a:rPr>
              <a:t>Institutional</a:t>
            </a:r>
          </a:p>
          <a:p>
            <a:endParaRPr lang="en-GB"/>
          </a:p>
        </p:txBody>
      </p:sp>
      <p:sp>
        <p:nvSpPr>
          <p:cNvPr id="6" name="Content Placeholder 5"/>
          <p:cNvSpPr>
            <a:spLocks noGrp="1"/>
          </p:cNvSpPr>
          <p:nvPr>
            <p:ph sz="half" idx="2"/>
          </p:nvPr>
        </p:nvSpPr>
        <p:spPr/>
        <p:txBody>
          <a:bodyPr/>
          <a:lstStyle/>
          <a:p>
            <a:pPr marL="0" indent="0">
              <a:buNone/>
            </a:pPr>
            <a:r>
              <a:rPr lang="en-GB">
                <a:solidFill>
                  <a:srgbClr val="800080"/>
                </a:solidFill>
              </a:rPr>
              <a:t>Self Neglect</a:t>
            </a:r>
          </a:p>
          <a:p>
            <a:pPr marL="0" indent="0">
              <a:buNone/>
            </a:pPr>
            <a:r>
              <a:rPr lang="en-GB">
                <a:solidFill>
                  <a:srgbClr val="800080"/>
                </a:solidFill>
              </a:rPr>
              <a:t>Modern Slavery</a:t>
            </a:r>
          </a:p>
          <a:p>
            <a:pPr marL="0" indent="0">
              <a:buNone/>
            </a:pPr>
            <a:r>
              <a:rPr lang="en-GB">
                <a:solidFill>
                  <a:srgbClr val="800080"/>
                </a:solidFill>
              </a:rPr>
              <a:t>Sexual Exploitation </a:t>
            </a:r>
          </a:p>
          <a:p>
            <a:pPr marL="0" indent="0">
              <a:buNone/>
            </a:pPr>
            <a:r>
              <a:rPr lang="en-GB">
                <a:solidFill>
                  <a:srgbClr val="800080"/>
                </a:solidFill>
              </a:rPr>
              <a:t>Domestic Abuse </a:t>
            </a:r>
          </a:p>
          <a:p>
            <a:pPr marL="0" indent="0">
              <a:buNone/>
            </a:pPr>
            <a:endParaRPr lang="en-GB">
              <a:solidFill>
                <a:srgbClr val="800080"/>
              </a:solidFill>
            </a:endParaRPr>
          </a:p>
        </p:txBody>
      </p:sp>
    </p:spTree>
    <p:extLst>
      <p:ext uri="{BB962C8B-B14F-4D97-AF65-F5344CB8AC3E}">
        <p14:creationId xmlns:p14="http://schemas.microsoft.com/office/powerpoint/2010/main" val="1810430061"/>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988" y="296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200">
                <a:solidFill>
                  <a:schemeClr val="tx1"/>
                </a:solidFill>
                <a:latin typeface="Arial" charset="0"/>
                <a:ea typeface="ＭＳ Ｐゴシック" pitchFamily="-80" charset="-128"/>
              </a:defRPr>
            </a:lvl1pPr>
            <a:lvl2pPr marL="742950" indent="-285750" eaLnBrk="0" hangingPunct="0">
              <a:spcBef>
                <a:spcPct val="20000"/>
              </a:spcBef>
              <a:buChar char="–"/>
              <a:defRPr sz="2200">
                <a:solidFill>
                  <a:schemeClr val="tx1"/>
                </a:solidFill>
                <a:latin typeface="Arial" charset="0"/>
                <a:ea typeface="ＭＳ Ｐゴシック" pitchFamily="-80" charset="-128"/>
              </a:defRPr>
            </a:lvl2pPr>
            <a:lvl3pPr marL="1143000" indent="-228600" eaLnBrk="0" hangingPunct="0">
              <a:spcBef>
                <a:spcPct val="20000"/>
              </a:spcBef>
              <a:buChar char="•"/>
              <a:defRPr sz="2200">
                <a:solidFill>
                  <a:schemeClr val="tx1"/>
                </a:solidFill>
                <a:latin typeface="Arial" charset="0"/>
                <a:ea typeface="ＭＳ Ｐゴシック" pitchFamily="-80" charset="-128"/>
              </a:defRPr>
            </a:lvl3pPr>
            <a:lvl4pPr marL="1600200" indent="-228600" eaLnBrk="0" hangingPunct="0">
              <a:spcBef>
                <a:spcPct val="20000"/>
              </a:spcBef>
              <a:buChar char="–"/>
              <a:defRPr sz="2200">
                <a:solidFill>
                  <a:schemeClr val="tx1"/>
                </a:solidFill>
                <a:latin typeface="Arial" charset="0"/>
                <a:ea typeface="ＭＳ Ｐゴシック" pitchFamily="-80" charset="-128"/>
              </a:defRPr>
            </a:lvl4pPr>
            <a:lvl5pPr marL="2057400" indent="-228600" eaLnBrk="0" hangingPunct="0">
              <a:spcBef>
                <a:spcPct val="20000"/>
              </a:spcBef>
              <a:buChar char="»"/>
              <a:defRPr sz="22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9pPr>
          </a:lstStyle>
          <a:p>
            <a:pPr eaLnBrk="1" hangingPunct="1">
              <a:spcBef>
                <a:spcPct val="0"/>
              </a:spcBef>
              <a:buFont typeface="Wingdings" pitchFamily="2" charset="2"/>
              <a:buNone/>
            </a:pPr>
            <a:endParaRPr lang="en-US" altLang="en-US" sz="2800"/>
          </a:p>
        </p:txBody>
      </p:sp>
      <p:grpSp>
        <p:nvGrpSpPr>
          <p:cNvPr id="11267" name="Group 6"/>
          <p:cNvGrpSpPr>
            <a:grpSpLocks/>
          </p:cNvGrpSpPr>
          <p:nvPr/>
        </p:nvGrpSpPr>
        <p:grpSpPr bwMode="auto">
          <a:xfrm>
            <a:off x="26988" y="2965450"/>
            <a:ext cx="9144000" cy="0"/>
            <a:chOff x="0" y="0"/>
            <a:chExt cx="5760" cy="0"/>
          </a:xfrm>
        </p:grpSpPr>
        <p:sp>
          <p:nvSpPr>
            <p:cNvPr id="11270" name="Rectangle 7"/>
            <p:cNvSpPr>
              <a:spLocks noChangeArrowheads="1"/>
            </p:cNvSpPr>
            <p:nvPr/>
          </p:nvSpPr>
          <p:spPr bwMode="auto">
            <a:xfrm>
              <a:off x="0" y="0"/>
              <a:ext cx="2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200">
                  <a:solidFill>
                    <a:schemeClr val="tx1"/>
                  </a:solidFill>
                  <a:latin typeface="Arial" charset="0"/>
                  <a:ea typeface="ＭＳ Ｐゴシック" pitchFamily="-80" charset="-128"/>
                </a:defRPr>
              </a:lvl1pPr>
              <a:lvl2pPr marL="742950" indent="-285750" eaLnBrk="0" hangingPunct="0">
                <a:spcBef>
                  <a:spcPct val="20000"/>
                </a:spcBef>
                <a:buChar char="–"/>
                <a:defRPr sz="2200">
                  <a:solidFill>
                    <a:schemeClr val="tx1"/>
                  </a:solidFill>
                  <a:latin typeface="Arial" charset="0"/>
                  <a:ea typeface="ＭＳ Ｐゴシック" pitchFamily="-80" charset="-128"/>
                </a:defRPr>
              </a:lvl2pPr>
              <a:lvl3pPr marL="1143000" indent="-228600" eaLnBrk="0" hangingPunct="0">
                <a:spcBef>
                  <a:spcPct val="20000"/>
                </a:spcBef>
                <a:buChar char="•"/>
                <a:defRPr sz="2200">
                  <a:solidFill>
                    <a:schemeClr val="tx1"/>
                  </a:solidFill>
                  <a:latin typeface="Arial" charset="0"/>
                  <a:ea typeface="ＭＳ Ｐゴシック" pitchFamily="-80" charset="-128"/>
                </a:defRPr>
              </a:lvl3pPr>
              <a:lvl4pPr marL="1600200" indent="-228600" eaLnBrk="0" hangingPunct="0">
                <a:spcBef>
                  <a:spcPct val="20000"/>
                </a:spcBef>
                <a:buChar char="–"/>
                <a:defRPr sz="2200">
                  <a:solidFill>
                    <a:schemeClr val="tx1"/>
                  </a:solidFill>
                  <a:latin typeface="Arial" charset="0"/>
                  <a:ea typeface="ＭＳ Ｐゴシック" pitchFamily="-80" charset="-128"/>
                </a:defRPr>
              </a:lvl4pPr>
              <a:lvl5pPr marL="2057400" indent="-228600" eaLnBrk="0" hangingPunct="0">
                <a:spcBef>
                  <a:spcPct val="20000"/>
                </a:spcBef>
                <a:buChar char="»"/>
                <a:defRPr sz="22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9pPr>
            </a:lstStyle>
            <a:p>
              <a:pPr eaLnBrk="1" hangingPunct="1">
                <a:spcBef>
                  <a:spcPct val="0"/>
                </a:spcBef>
                <a:buFont typeface="Wingdings" pitchFamily="2" charset="2"/>
                <a:buNone/>
              </a:pPr>
              <a:endParaRPr lang="en-US" altLang="en-US" sz="2800"/>
            </a:p>
          </p:txBody>
        </p:sp>
        <p:sp>
          <p:nvSpPr>
            <p:cNvPr id="11271" name="Rectangle 8"/>
            <p:cNvSpPr>
              <a:spLocks noChangeArrowheads="1"/>
            </p:cNvSpPr>
            <p:nvPr/>
          </p:nvSpPr>
          <p:spPr bwMode="auto">
            <a:xfrm>
              <a:off x="0" y="0"/>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200">
                  <a:solidFill>
                    <a:schemeClr val="tx1"/>
                  </a:solidFill>
                  <a:latin typeface="Arial" charset="0"/>
                  <a:ea typeface="ＭＳ Ｐゴシック" pitchFamily="-80" charset="-128"/>
                </a:defRPr>
              </a:lvl1pPr>
              <a:lvl2pPr marL="742950" indent="-285750" eaLnBrk="0" hangingPunct="0">
                <a:spcBef>
                  <a:spcPct val="20000"/>
                </a:spcBef>
                <a:buChar char="–"/>
                <a:defRPr sz="2200">
                  <a:solidFill>
                    <a:schemeClr val="tx1"/>
                  </a:solidFill>
                  <a:latin typeface="Arial" charset="0"/>
                  <a:ea typeface="ＭＳ Ｐゴシック" pitchFamily="-80" charset="-128"/>
                </a:defRPr>
              </a:lvl2pPr>
              <a:lvl3pPr marL="1143000" indent="-228600" eaLnBrk="0" hangingPunct="0">
                <a:spcBef>
                  <a:spcPct val="20000"/>
                </a:spcBef>
                <a:buChar char="•"/>
                <a:defRPr sz="2200">
                  <a:solidFill>
                    <a:schemeClr val="tx1"/>
                  </a:solidFill>
                  <a:latin typeface="Arial" charset="0"/>
                  <a:ea typeface="ＭＳ Ｐゴシック" pitchFamily="-80" charset="-128"/>
                </a:defRPr>
              </a:lvl3pPr>
              <a:lvl4pPr marL="1600200" indent="-228600" eaLnBrk="0" hangingPunct="0">
                <a:spcBef>
                  <a:spcPct val="20000"/>
                </a:spcBef>
                <a:buChar char="–"/>
                <a:defRPr sz="2200">
                  <a:solidFill>
                    <a:schemeClr val="tx1"/>
                  </a:solidFill>
                  <a:latin typeface="Arial" charset="0"/>
                  <a:ea typeface="ＭＳ Ｐゴシック" pitchFamily="-80" charset="-128"/>
                </a:defRPr>
              </a:lvl4pPr>
              <a:lvl5pPr marL="2057400" indent="-228600" eaLnBrk="0" hangingPunct="0">
                <a:spcBef>
                  <a:spcPct val="20000"/>
                </a:spcBef>
                <a:buChar char="»"/>
                <a:defRPr sz="22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200">
                  <a:solidFill>
                    <a:schemeClr val="tx1"/>
                  </a:solidFill>
                  <a:latin typeface="Arial" charset="0"/>
                  <a:ea typeface="ＭＳ Ｐゴシック" pitchFamily="-80" charset="-128"/>
                </a:defRPr>
              </a:lvl9pPr>
            </a:lstStyle>
            <a:p>
              <a:pPr eaLnBrk="1" hangingPunct="1">
                <a:spcBef>
                  <a:spcPct val="0"/>
                </a:spcBef>
                <a:buFont typeface="Wingdings" pitchFamily="2" charset="2"/>
                <a:buNone/>
              </a:pPr>
              <a:endParaRPr lang="en-US" altLang="en-US" sz="2800"/>
            </a:p>
          </p:txBody>
        </p:sp>
      </p:grpSp>
      <p:sp>
        <p:nvSpPr>
          <p:cNvPr id="95244" name="Rectangle 12"/>
          <p:cNvSpPr>
            <a:spLocks noGrp="1" noChangeArrowheads="1"/>
          </p:cNvSpPr>
          <p:nvPr>
            <p:ph type="title"/>
          </p:nvPr>
        </p:nvSpPr>
        <p:spPr>
          <a:xfrm>
            <a:off x="250825" y="692150"/>
            <a:ext cx="8497888" cy="863600"/>
          </a:xfrm>
        </p:spPr>
        <p:txBody>
          <a:bodyPr/>
          <a:lstStyle/>
          <a:p>
            <a:pPr eaLnBrk="1" hangingPunct="1"/>
            <a:r>
              <a:rPr lang="en-US" altLang="en-US" sz="3200" b="1">
                <a:solidFill>
                  <a:srgbClr val="336600"/>
                </a:solidFill>
              </a:rPr>
              <a:t>Who might be an adult at risk of harm?</a:t>
            </a:r>
            <a:br>
              <a:rPr lang="en-US" altLang="en-US" sz="3200" b="1">
                <a:solidFill>
                  <a:srgbClr val="336600"/>
                </a:solidFill>
              </a:rPr>
            </a:br>
            <a:br>
              <a:rPr lang="en-US" altLang="en-US" sz="3200" b="1">
                <a:solidFill>
                  <a:srgbClr val="336600"/>
                </a:solidFill>
              </a:rPr>
            </a:br>
            <a:r>
              <a:rPr lang="en-US" altLang="en-US" b="1">
                <a:solidFill>
                  <a:srgbClr val="336600"/>
                </a:solidFill>
              </a:rPr>
              <a:t>A person who:</a:t>
            </a:r>
            <a:br>
              <a:rPr lang="en-US" altLang="en-US" sz="3200" b="1">
                <a:solidFill>
                  <a:srgbClr val="336600"/>
                </a:solidFill>
              </a:rPr>
            </a:br>
            <a:r>
              <a:rPr lang="en-US" altLang="en-US" sz="2600" b="1">
                <a:solidFill>
                  <a:srgbClr val="0000FF"/>
                </a:solidFill>
              </a:rPr>
              <a:t> </a:t>
            </a:r>
            <a:endParaRPr lang="en-GB" altLang="en-US" sz="2600" b="1">
              <a:solidFill>
                <a:srgbClr val="0000FF"/>
              </a:solidFill>
            </a:endParaRPr>
          </a:p>
        </p:txBody>
      </p:sp>
      <p:sp>
        <p:nvSpPr>
          <p:cNvPr id="95245" name="Rectangle 13"/>
          <p:cNvSpPr>
            <a:spLocks noGrp="1" noChangeArrowheads="1"/>
          </p:cNvSpPr>
          <p:nvPr>
            <p:ph type="body" idx="1"/>
          </p:nvPr>
        </p:nvSpPr>
        <p:spPr>
          <a:xfrm>
            <a:off x="755576" y="1628800"/>
            <a:ext cx="7920038" cy="4392464"/>
          </a:xfrm>
        </p:spPr>
        <p:txBody>
          <a:bodyPr/>
          <a:lstStyle/>
          <a:p>
            <a:pPr eaLnBrk="1" hangingPunct="1">
              <a:lnSpc>
                <a:spcPct val="90000"/>
              </a:lnSpc>
              <a:buClr>
                <a:schemeClr val="tx1"/>
              </a:buClr>
            </a:pPr>
            <a:r>
              <a:rPr lang="en-GB" altLang="en-US" b="1" i="1"/>
              <a:t>Is over 18 </a:t>
            </a:r>
          </a:p>
          <a:p>
            <a:pPr eaLnBrk="1" hangingPunct="1">
              <a:lnSpc>
                <a:spcPct val="90000"/>
              </a:lnSpc>
              <a:buClr>
                <a:schemeClr val="tx1"/>
              </a:buClr>
            </a:pPr>
            <a:endParaRPr lang="en-GB" altLang="en-US" b="1" i="1"/>
          </a:p>
          <a:p>
            <a:pPr eaLnBrk="1" hangingPunct="1">
              <a:lnSpc>
                <a:spcPct val="90000"/>
              </a:lnSpc>
              <a:buClr>
                <a:schemeClr val="tx1"/>
              </a:buClr>
            </a:pPr>
            <a:r>
              <a:rPr lang="en-GB" altLang="en-US" b="1" i="1"/>
              <a:t>Has care and support needs</a:t>
            </a:r>
          </a:p>
          <a:p>
            <a:pPr eaLnBrk="1" hangingPunct="1">
              <a:lnSpc>
                <a:spcPct val="90000"/>
              </a:lnSpc>
              <a:buClr>
                <a:schemeClr val="tx1"/>
              </a:buClr>
            </a:pPr>
            <a:endParaRPr lang="en-GB" altLang="en-US" b="1" i="1"/>
          </a:p>
          <a:p>
            <a:pPr eaLnBrk="1" hangingPunct="1">
              <a:lnSpc>
                <a:spcPct val="90000"/>
              </a:lnSpc>
              <a:buClr>
                <a:schemeClr val="tx1"/>
              </a:buClr>
            </a:pPr>
            <a:r>
              <a:rPr lang="en-GB" altLang="en-US" b="1" i="1"/>
              <a:t>Is </a:t>
            </a:r>
            <a:r>
              <a:rPr lang="en-GB" altLang="en-US" b="1" i="1" u="sng"/>
              <a:t>experiencing</a:t>
            </a:r>
            <a:r>
              <a:rPr lang="en-GB" altLang="en-US" b="1" i="1"/>
              <a:t>, </a:t>
            </a:r>
            <a:r>
              <a:rPr lang="en-GB" altLang="en-US" b="1" i="1" u="sng"/>
              <a:t>or</a:t>
            </a:r>
            <a:r>
              <a:rPr lang="en-GB" altLang="en-US" b="1" i="1"/>
              <a:t> is </a:t>
            </a:r>
            <a:r>
              <a:rPr lang="en-GB" altLang="en-US" b="1" i="1" u="sng"/>
              <a:t>at risk of</a:t>
            </a:r>
            <a:r>
              <a:rPr lang="en-GB" altLang="en-US" b="1" i="1"/>
              <a:t>, abuse or neglect and </a:t>
            </a:r>
          </a:p>
          <a:p>
            <a:pPr eaLnBrk="1" hangingPunct="1">
              <a:lnSpc>
                <a:spcPct val="90000"/>
              </a:lnSpc>
              <a:buClr>
                <a:schemeClr val="tx1"/>
              </a:buClr>
            </a:pPr>
            <a:endParaRPr lang="en-GB" altLang="en-US" b="1" i="1"/>
          </a:p>
          <a:p>
            <a:pPr eaLnBrk="1" hangingPunct="1">
              <a:lnSpc>
                <a:spcPct val="90000"/>
              </a:lnSpc>
              <a:buClr>
                <a:schemeClr val="tx1"/>
              </a:buClr>
            </a:pPr>
            <a:r>
              <a:rPr lang="en-GB" altLang="en-US" b="1" i="1"/>
              <a:t>Is unable to protect themselves because of their care and support needs. </a:t>
            </a:r>
          </a:p>
          <a:p>
            <a:pPr marL="0" indent="0" eaLnBrk="1" hangingPunct="1">
              <a:lnSpc>
                <a:spcPct val="90000"/>
              </a:lnSpc>
              <a:buClr>
                <a:schemeClr val="tx1"/>
              </a:buClr>
              <a:buNone/>
            </a:pPr>
            <a:endParaRPr lang="en-GB" altLang="en-US" sz="1800"/>
          </a:p>
          <a:p>
            <a:pPr marL="0" indent="0" eaLnBrk="1" hangingPunct="1">
              <a:lnSpc>
                <a:spcPct val="90000"/>
              </a:lnSpc>
              <a:buClr>
                <a:schemeClr val="tx1"/>
              </a:buClr>
              <a:buNone/>
            </a:pPr>
            <a:r>
              <a:rPr lang="en-GB" altLang="en-US" sz="1800"/>
              <a:t>Care Act 2015</a:t>
            </a:r>
          </a:p>
          <a:p>
            <a:pPr marL="0" indent="0" eaLnBrk="1" hangingPunct="1">
              <a:lnSpc>
                <a:spcPct val="90000"/>
              </a:lnSpc>
              <a:buClr>
                <a:schemeClr val="tx1"/>
              </a:buClr>
              <a:buNone/>
            </a:pPr>
            <a:endParaRPr lang="en-GB" altLang="en-US" b="1"/>
          </a:p>
          <a:p>
            <a:pPr marL="0" indent="0" eaLnBrk="1" hangingPunct="1">
              <a:lnSpc>
                <a:spcPct val="90000"/>
              </a:lnSpc>
              <a:buClr>
                <a:schemeClr val="tx1"/>
              </a:buClr>
              <a:buNone/>
            </a:pPr>
            <a:r>
              <a:rPr lang="en-GB" altLang="en-US" b="1">
                <a:solidFill>
                  <a:srgbClr val="800080"/>
                </a:solidFill>
              </a:rPr>
              <a:t>Could somebody be temporarily vulnerable?</a:t>
            </a:r>
          </a:p>
          <a:p>
            <a:pPr marL="0" indent="0" eaLnBrk="1" hangingPunct="1">
              <a:lnSpc>
                <a:spcPct val="90000"/>
              </a:lnSpc>
              <a:buClr>
                <a:schemeClr val="tx1"/>
              </a:buClr>
              <a:buNone/>
            </a:pPr>
            <a:endParaRPr lang="en-GB" altLang="en-US" b="1">
              <a:solidFill>
                <a:srgbClr val="80008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5244"/>
                                        </p:tgtEl>
                                        <p:attrNameLst>
                                          <p:attrName>style.visibility</p:attrName>
                                        </p:attrNameLst>
                                      </p:cBhvr>
                                      <p:to>
                                        <p:strVal val="visible"/>
                                      </p:to>
                                    </p:set>
                                    <p:animEffect transition="in" filter="fade">
                                      <p:cBhvr>
                                        <p:cTn id="7" dur="1000"/>
                                        <p:tgtEl>
                                          <p:spTgt spid="95244"/>
                                        </p:tgtEl>
                                      </p:cBhvr>
                                    </p:animEffect>
                                    <p:anim calcmode="lin" valueType="num">
                                      <p:cBhvr>
                                        <p:cTn id="8" dur="1000" fill="hold"/>
                                        <p:tgtEl>
                                          <p:spTgt spid="95244"/>
                                        </p:tgtEl>
                                        <p:attrNameLst>
                                          <p:attrName>ppt_x</p:attrName>
                                        </p:attrNameLst>
                                      </p:cBhvr>
                                      <p:tavLst>
                                        <p:tav tm="0">
                                          <p:val>
                                            <p:strVal val="#ppt_x"/>
                                          </p:val>
                                        </p:tav>
                                        <p:tav tm="100000">
                                          <p:val>
                                            <p:strVal val="#ppt_x"/>
                                          </p:val>
                                        </p:tav>
                                      </p:tavLst>
                                    </p:anim>
                                    <p:anim calcmode="lin" valueType="num">
                                      <p:cBhvr>
                                        <p:cTn id="9" dur="898" decel="100000" fill="hold"/>
                                        <p:tgtEl>
                                          <p:spTgt spid="9524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524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5245">
                                            <p:txEl>
                                              <p:pRg st="0" end="0"/>
                                            </p:txEl>
                                          </p:spTgt>
                                        </p:tgtEl>
                                        <p:attrNameLst>
                                          <p:attrName>style.visibility</p:attrName>
                                        </p:attrNameLst>
                                      </p:cBhvr>
                                      <p:to>
                                        <p:strVal val="visible"/>
                                      </p:to>
                                    </p:set>
                                    <p:animEffect transition="in" filter="fade">
                                      <p:cBhvr>
                                        <p:cTn id="15" dur="1000"/>
                                        <p:tgtEl>
                                          <p:spTgt spid="95245">
                                            <p:txEl>
                                              <p:pRg st="0" end="0"/>
                                            </p:txEl>
                                          </p:spTgt>
                                        </p:tgtEl>
                                      </p:cBhvr>
                                    </p:animEffect>
                                    <p:anim calcmode="lin" valueType="num">
                                      <p:cBhvr>
                                        <p:cTn id="16" dur="1000" fill="hold"/>
                                        <p:tgtEl>
                                          <p:spTgt spid="9524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52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5245">
                                            <p:txEl>
                                              <p:pRg st="2" end="2"/>
                                            </p:txEl>
                                          </p:spTgt>
                                        </p:tgtEl>
                                        <p:attrNameLst>
                                          <p:attrName>style.visibility</p:attrName>
                                        </p:attrNameLst>
                                      </p:cBhvr>
                                      <p:to>
                                        <p:strVal val="visible"/>
                                      </p:to>
                                    </p:set>
                                    <p:animEffect transition="in" filter="fade">
                                      <p:cBhvr>
                                        <p:cTn id="22" dur="1000"/>
                                        <p:tgtEl>
                                          <p:spTgt spid="95245">
                                            <p:txEl>
                                              <p:pRg st="2" end="2"/>
                                            </p:txEl>
                                          </p:spTgt>
                                        </p:tgtEl>
                                      </p:cBhvr>
                                    </p:animEffect>
                                    <p:anim calcmode="lin" valueType="num">
                                      <p:cBhvr>
                                        <p:cTn id="23" dur="1000" fill="hold"/>
                                        <p:tgtEl>
                                          <p:spTgt spid="9524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52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5245">
                                            <p:txEl>
                                              <p:pRg st="4" end="4"/>
                                            </p:txEl>
                                          </p:spTgt>
                                        </p:tgtEl>
                                        <p:attrNameLst>
                                          <p:attrName>style.visibility</p:attrName>
                                        </p:attrNameLst>
                                      </p:cBhvr>
                                      <p:to>
                                        <p:strVal val="visible"/>
                                      </p:to>
                                    </p:set>
                                    <p:animEffect transition="in" filter="fade">
                                      <p:cBhvr>
                                        <p:cTn id="29" dur="1000"/>
                                        <p:tgtEl>
                                          <p:spTgt spid="95245">
                                            <p:txEl>
                                              <p:pRg st="4" end="4"/>
                                            </p:txEl>
                                          </p:spTgt>
                                        </p:tgtEl>
                                      </p:cBhvr>
                                    </p:animEffect>
                                    <p:anim calcmode="lin" valueType="num">
                                      <p:cBhvr>
                                        <p:cTn id="30" dur="1000" fill="hold"/>
                                        <p:tgtEl>
                                          <p:spTgt spid="9524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52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5245">
                                            <p:txEl>
                                              <p:pRg st="6" end="6"/>
                                            </p:txEl>
                                          </p:spTgt>
                                        </p:tgtEl>
                                        <p:attrNameLst>
                                          <p:attrName>style.visibility</p:attrName>
                                        </p:attrNameLst>
                                      </p:cBhvr>
                                      <p:to>
                                        <p:strVal val="visible"/>
                                      </p:to>
                                    </p:set>
                                    <p:animEffect transition="in" filter="fade">
                                      <p:cBhvr>
                                        <p:cTn id="36" dur="1000"/>
                                        <p:tgtEl>
                                          <p:spTgt spid="95245">
                                            <p:txEl>
                                              <p:pRg st="6" end="6"/>
                                            </p:txEl>
                                          </p:spTgt>
                                        </p:tgtEl>
                                      </p:cBhvr>
                                    </p:animEffect>
                                    <p:anim calcmode="lin" valueType="num">
                                      <p:cBhvr>
                                        <p:cTn id="37" dur="1000" fill="hold"/>
                                        <p:tgtEl>
                                          <p:spTgt spid="9524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9524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5245">
                                            <p:txEl>
                                              <p:pRg st="8" end="8"/>
                                            </p:txEl>
                                          </p:spTgt>
                                        </p:tgtEl>
                                        <p:attrNameLst>
                                          <p:attrName>style.visibility</p:attrName>
                                        </p:attrNameLst>
                                      </p:cBhvr>
                                      <p:to>
                                        <p:strVal val="visible"/>
                                      </p:to>
                                    </p:set>
                                    <p:animEffect transition="in" filter="fade">
                                      <p:cBhvr>
                                        <p:cTn id="41" dur="1000"/>
                                        <p:tgtEl>
                                          <p:spTgt spid="95245">
                                            <p:txEl>
                                              <p:pRg st="8" end="8"/>
                                            </p:txEl>
                                          </p:spTgt>
                                        </p:tgtEl>
                                      </p:cBhvr>
                                    </p:animEffect>
                                    <p:anim calcmode="lin" valueType="num">
                                      <p:cBhvr>
                                        <p:cTn id="42" dur="1000" fill="hold"/>
                                        <p:tgtEl>
                                          <p:spTgt spid="9524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9524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95245">
                                            <p:txEl>
                                              <p:pRg st="10" end="10"/>
                                            </p:txEl>
                                          </p:spTgt>
                                        </p:tgtEl>
                                        <p:attrNameLst>
                                          <p:attrName>style.visibility</p:attrName>
                                        </p:attrNameLst>
                                      </p:cBhvr>
                                      <p:to>
                                        <p:strVal val="visible"/>
                                      </p:to>
                                    </p:set>
                                    <p:anim calcmode="lin" valueType="num">
                                      <p:cBhvr>
                                        <p:cTn id="48" dur="1000" fill="hold"/>
                                        <p:tgtEl>
                                          <p:spTgt spid="95245">
                                            <p:txEl>
                                              <p:pRg st="10" end="10"/>
                                            </p:txEl>
                                          </p:spTgt>
                                        </p:tgtEl>
                                        <p:attrNameLst>
                                          <p:attrName>ppt_w</p:attrName>
                                        </p:attrNameLst>
                                      </p:cBhvr>
                                      <p:tavLst>
                                        <p:tav tm="0">
                                          <p:val>
                                            <p:fltVal val="0"/>
                                          </p:val>
                                        </p:tav>
                                        <p:tav tm="100000">
                                          <p:val>
                                            <p:strVal val="#ppt_w"/>
                                          </p:val>
                                        </p:tav>
                                      </p:tavLst>
                                    </p:anim>
                                    <p:anim calcmode="lin" valueType="num">
                                      <p:cBhvr>
                                        <p:cTn id="49" dur="1000" fill="hold"/>
                                        <p:tgtEl>
                                          <p:spTgt spid="95245">
                                            <p:txEl>
                                              <p:pRg st="10" end="10"/>
                                            </p:txEl>
                                          </p:spTgt>
                                        </p:tgtEl>
                                        <p:attrNameLst>
                                          <p:attrName>ppt_h</p:attrName>
                                        </p:attrNameLst>
                                      </p:cBhvr>
                                      <p:tavLst>
                                        <p:tav tm="0">
                                          <p:val>
                                            <p:fltVal val="0"/>
                                          </p:val>
                                        </p:tav>
                                        <p:tav tm="100000">
                                          <p:val>
                                            <p:strVal val="#ppt_h"/>
                                          </p:val>
                                        </p:tav>
                                      </p:tavLst>
                                    </p:anim>
                                    <p:anim calcmode="lin" valueType="num">
                                      <p:cBhvr>
                                        <p:cTn id="50" dur="1000" fill="hold"/>
                                        <p:tgtEl>
                                          <p:spTgt spid="95245">
                                            <p:txEl>
                                              <p:pRg st="10" end="10"/>
                                            </p:txEl>
                                          </p:spTgt>
                                        </p:tgtEl>
                                        <p:attrNameLst>
                                          <p:attrName>style.rotation</p:attrName>
                                        </p:attrNameLst>
                                      </p:cBhvr>
                                      <p:tavLst>
                                        <p:tav tm="0">
                                          <p:val>
                                            <p:fltVal val="90"/>
                                          </p:val>
                                        </p:tav>
                                        <p:tav tm="100000">
                                          <p:val>
                                            <p:fltVal val="0"/>
                                          </p:val>
                                        </p:tav>
                                      </p:tavLst>
                                    </p:anim>
                                    <p:animEffect transition="in" filter="fade">
                                      <p:cBhvr>
                                        <p:cTn id="51" dur="1000"/>
                                        <p:tgtEl>
                                          <p:spTgt spid="9524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4" grpId="0"/>
      <p:bldP spid="9524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pPr algn="l"/>
            <a:r>
              <a:rPr lang="en-GB" sz="2400" b="1">
                <a:solidFill>
                  <a:srgbClr val="008000"/>
                </a:solidFill>
              </a:rPr>
              <a:t>People with care and support needs are not inherently vulnerable, but they may come to be at risk of abuse or neglect. A person with care and support needs may be:</a:t>
            </a:r>
            <a:br>
              <a:rPr lang="en-GB" sz="2400"/>
            </a:br>
            <a:endParaRPr lang="en-GB" sz="2400"/>
          </a:p>
        </p:txBody>
      </p:sp>
      <p:sp>
        <p:nvSpPr>
          <p:cNvPr id="3" name="Content Placeholder 2"/>
          <p:cNvSpPr>
            <a:spLocks noGrp="1"/>
          </p:cNvSpPr>
          <p:nvPr>
            <p:ph idx="1"/>
          </p:nvPr>
        </p:nvSpPr>
        <p:spPr>
          <a:xfrm>
            <a:off x="467544" y="1772816"/>
            <a:ext cx="8219256" cy="4525963"/>
          </a:xfrm>
        </p:spPr>
        <p:txBody>
          <a:bodyPr/>
          <a:lstStyle/>
          <a:p>
            <a:r>
              <a:rPr lang="en-GB" sz="2000"/>
              <a:t>an older person or a child. </a:t>
            </a:r>
          </a:p>
          <a:p>
            <a:pPr lvl="0"/>
            <a:r>
              <a:rPr lang="en-GB" sz="2000"/>
              <a:t>a person with a physical disability, a learning difficulty or a sensory impairment </a:t>
            </a:r>
          </a:p>
          <a:p>
            <a:pPr lvl="0"/>
            <a:r>
              <a:rPr lang="en-GB" sz="2000"/>
              <a:t>someone with mental health needs, including dementia or a personality disorder </a:t>
            </a:r>
          </a:p>
          <a:p>
            <a:pPr lvl="0"/>
            <a:r>
              <a:rPr lang="en-GB" sz="2000"/>
              <a:t>a person with a long-term health condition </a:t>
            </a:r>
          </a:p>
          <a:p>
            <a:pPr lvl="0"/>
            <a:r>
              <a:rPr lang="en-GB" sz="2000"/>
              <a:t>someone who misuses substances or alcohol to the extent that it affects their ability to manage day-to-day living</a:t>
            </a:r>
          </a:p>
          <a:p>
            <a:pPr lvl="0"/>
            <a:r>
              <a:rPr lang="en-GB" sz="2000"/>
              <a:t>a person who is socially isolated or without support networks</a:t>
            </a:r>
          </a:p>
          <a:p>
            <a:pPr lvl="0"/>
            <a:r>
              <a:rPr lang="en-GB" sz="2000"/>
              <a:t>living in inappropriate accommodation</a:t>
            </a:r>
          </a:p>
          <a:p>
            <a:pPr lvl="0"/>
            <a:r>
              <a:rPr lang="en-GB" sz="2000"/>
              <a:t>experiencing financial difficulties </a:t>
            </a:r>
          </a:p>
          <a:p>
            <a:pPr marL="0" indent="0">
              <a:buNone/>
            </a:pPr>
            <a:endParaRPr lang="en-GB" sz="2000"/>
          </a:p>
          <a:p>
            <a:pPr marL="0" indent="0">
              <a:buNone/>
            </a:pPr>
            <a:r>
              <a:rPr lang="en-GB" sz="2000" b="1">
                <a:solidFill>
                  <a:srgbClr val="800080"/>
                </a:solidFill>
              </a:rPr>
              <a:t>This is not an exhaustive list.</a:t>
            </a:r>
          </a:p>
          <a:p>
            <a:endParaRPr lang="en-GB" sz="2000"/>
          </a:p>
        </p:txBody>
      </p:sp>
      <p:sp>
        <p:nvSpPr>
          <p:cNvPr id="4" name="Slide Number Placeholder 3"/>
          <p:cNvSpPr>
            <a:spLocks noGrp="1"/>
          </p:cNvSpPr>
          <p:nvPr>
            <p:ph type="sldNum" sz="quarter" idx="12"/>
          </p:nvPr>
        </p:nvSpPr>
        <p:spPr/>
        <p:txBody>
          <a:bodyPr/>
          <a:lstStyle/>
          <a:p>
            <a:pPr>
              <a:defRPr/>
            </a:pPr>
            <a:fld id="{8DF68540-88E6-4E0F-BD51-2AEBDAAC49ED}" type="slidenum">
              <a:rPr lang="en-GB" smtClean="0"/>
              <a:pPr>
                <a:defRPr/>
              </a:pPr>
              <a:t>17</a:t>
            </a:fld>
            <a:endParaRPr lang="en-GB"/>
          </a:p>
        </p:txBody>
      </p:sp>
    </p:spTree>
    <p:extLst>
      <p:ext uri="{BB962C8B-B14F-4D97-AF65-F5344CB8AC3E}">
        <p14:creationId xmlns:p14="http://schemas.microsoft.com/office/powerpoint/2010/main" val="1162713207"/>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88640"/>
            <a:ext cx="8568952" cy="480131"/>
          </a:xfrm>
          <a:prstGeom prst="rect">
            <a:avLst/>
          </a:prstGeom>
        </p:spPr>
        <p:txBody>
          <a:bodyPr wrap="square">
            <a:spAutoFit/>
          </a:bodyPr>
          <a:lstStyle/>
          <a:p>
            <a:pPr algn="ctr" eaLnBrk="1" hangingPunct="1">
              <a:lnSpc>
                <a:spcPct val="90000"/>
              </a:lnSpc>
              <a:buFontTx/>
              <a:buNone/>
            </a:pPr>
            <a:r>
              <a:rPr lang="en-GB" altLang="en-US">
                <a:solidFill>
                  <a:srgbClr val="336600"/>
                </a:solidFill>
              </a:rPr>
              <a:t>Exercise: Indicators of Abuse</a:t>
            </a:r>
            <a:r>
              <a:rPr lang="en-GB" altLang="en-US" sz="1400" b="1"/>
              <a:t> </a:t>
            </a:r>
          </a:p>
        </p:txBody>
      </p:sp>
      <p:graphicFrame>
        <p:nvGraphicFramePr>
          <p:cNvPr id="8" name="Table 7"/>
          <p:cNvGraphicFramePr>
            <a:graphicFrameLocks noGrp="1"/>
          </p:cNvGraphicFramePr>
          <p:nvPr>
            <p:extLst>
              <p:ext uri="{D42A27DB-BD31-4B8C-83A1-F6EECF244321}">
                <p14:modId xmlns:p14="http://schemas.microsoft.com/office/powerpoint/2010/main" val="3174321730"/>
              </p:ext>
            </p:extLst>
          </p:nvPr>
        </p:nvGraphicFramePr>
        <p:xfrm>
          <a:off x="266056" y="764704"/>
          <a:ext cx="8626424" cy="5904656"/>
        </p:xfrm>
        <a:graphic>
          <a:graphicData uri="http://schemas.openxmlformats.org/drawingml/2006/table">
            <a:tbl>
              <a:tblPr firstRow="1" bandRow="1">
                <a:tableStyleId>{C4B1156A-380E-4F78-BDF5-A606A8083BF9}</a:tableStyleId>
              </a:tblPr>
              <a:tblGrid>
                <a:gridCol w="3048994">
                  <a:extLst>
                    <a:ext uri="{9D8B030D-6E8A-4147-A177-3AD203B41FA5}">
                      <a16:colId xmlns:a16="http://schemas.microsoft.com/office/drawing/2014/main" val="20000"/>
                    </a:ext>
                  </a:extLst>
                </a:gridCol>
                <a:gridCol w="2974629">
                  <a:extLst>
                    <a:ext uri="{9D8B030D-6E8A-4147-A177-3AD203B41FA5}">
                      <a16:colId xmlns:a16="http://schemas.microsoft.com/office/drawing/2014/main" val="20001"/>
                    </a:ext>
                  </a:extLst>
                </a:gridCol>
                <a:gridCol w="2602801">
                  <a:extLst>
                    <a:ext uri="{9D8B030D-6E8A-4147-A177-3AD203B41FA5}">
                      <a16:colId xmlns:a16="http://schemas.microsoft.com/office/drawing/2014/main" val="20002"/>
                    </a:ext>
                  </a:extLst>
                </a:gridCol>
              </a:tblGrid>
              <a:tr h="5904656">
                <a:tc>
                  <a:txBody>
                    <a:bodyPr/>
                    <a:lstStyle/>
                    <a:p>
                      <a:pPr marL="285750" indent="-285750">
                        <a:buFont typeface="Arial" panose="020B0604020202020204" pitchFamily="34" charset="0"/>
                        <a:buChar char="•"/>
                      </a:pPr>
                      <a:r>
                        <a:rPr lang="en-GB" sz="2000"/>
                        <a:t>Kicking</a:t>
                      </a:r>
                    </a:p>
                    <a:p>
                      <a:pPr marL="285750" indent="-285750">
                        <a:buFont typeface="Arial" panose="020B0604020202020204" pitchFamily="34" charset="0"/>
                        <a:buChar char="•"/>
                      </a:pPr>
                      <a:r>
                        <a:rPr lang="en-GB" sz="2000"/>
                        <a:t>Threats on social</a:t>
                      </a:r>
                      <a:r>
                        <a:rPr lang="en-GB" sz="2000" baseline="0"/>
                        <a:t> media</a:t>
                      </a:r>
                    </a:p>
                    <a:p>
                      <a:pPr marL="285750" indent="-285750">
                        <a:buFont typeface="Arial" panose="020B0604020202020204" pitchFamily="34" charset="0"/>
                        <a:buChar char="•"/>
                      </a:pPr>
                      <a:r>
                        <a:rPr lang="en-GB" sz="2000" baseline="0"/>
                        <a:t>Restricted movement</a:t>
                      </a:r>
                      <a:endParaRPr lang="en-GB" sz="2000"/>
                    </a:p>
                    <a:p>
                      <a:pPr marL="285750" indent="-285750">
                        <a:buFont typeface="Arial" panose="020B0604020202020204" pitchFamily="34" charset="0"/>
                        <a:buChar char="•"/>
                      </a:pPr>
                      <a:r>
                        <a:rPr lang="en-GB" sz="2000"/>
                        <a:t>Fear</a:t>
                      </a:r>
                      <a:r>
                        <a:rPr lang="en-GB" sz="2000" baseline="0"/>
                        <a:t> </a:t>
                      </a:r>
                      <a:endParaRPr lang="en-GB" sz="2000"/>
                    </a:p>
                    <a:p>
                      <a:pPr marL="285750" indent="-285750">
                        <a:buFont typeface="Arial" panose="020B0604020202020204" pitchFamily="34" charset="0"/>
                        <a:buChar char="•"/>
                      </a:pPr>
                      <a:r>
                        <a:rPr lang="en-GB" sz="2000"/>
                        <a:t>Explicit</a:t>
                      </a:r>
                      <a:r>
                        <a:rPr lang="en-GB" sz="2000" baseline="0"/>
                        <a:t> photos posted online</a:t>
                      </a:r>
                      <a:endParaRPr lang="en-GB" sz="2000"/>
                    </a:p>
                    <a:p>
                      <a:pPr marL="285750" indent="-285750">
                        <a:buFont typeface="Arial" panose="020B0604020202020204" pitchFamily="34" charset="0"/>
                        <a:buChar char="•"/>
                      </a:pPr>
                      <a:r>
                        <a:rPr lang="en-GB" sz="2000"/>
                        <a:t>Medication misuse</a:t>
                      </a:r>
                    </a:p>
                    <a:p>
                      <a:pPr marL="285750" indent="-285750">
                        <a:buFont typeface="Arial" panose="020B0604020202020204" pitchFamily="34" charset="0"/>
                        <a:buChar char="•"/>
                      </a:pPr>
                      <a:r>
                        <a:rPr lang="en-GB" sz="2000"/>
                        <a:t>Subservience</a:t>
                      </a:r>
                    </a:p>
                    <a:p>
                      <a:pPr marL="285750" indent="-285750">
                        <a:buFont typeface="Arial" panose="020B0604020202020204" pitchFamily="34" charset="0"/>
                        <a:buChar char="•"/>
                      </a:pPr>
                      <a:r>
                        <a:rPr lang="en-GB" sz="2000"/>
                        <a:t>The person</a:t>
                      </a:r>
                      <a:r>
                        <a:rPr lang="en-GB" sz="2000" baseline="0"/>
                        <a:t> tells you</a:t>
                      </a:r>
                    </a:p>
                    <a:p>
                      <a:pPr marL="285750" indent="-285750">
                        <a:buFont typeface="Arial" panose="020B0604020202020204" pitchFamily="34" charset="0"/>
                        <a:buChar char="•"/>
                      </a:pPr>
                      <a:r>
                        <a:rPr lang="en-GB" sz="2000" baseline="0"/>
                        <a:t>Personal hygiene deteriorates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a:t>Person is prevented from visiting friends</a:t>
                      </a:r>
                      <a:endParaRPr lang="en-GB" sz="2000"/>
                    </a:p>
                    <a:p>
                      <a:pPr marL="0" indent="0" algn="ctr">
                        <a:buFont typeface="Arial" panose="020B0604020202020204" pitchFamily="34" charset="0"/>
                        <a:buNone/>
                      </a:pPr>
                      <a:r>
                        <a:rPr lang="en-GB" sz="2000" baseline="0"/>
                        <a:t>(1)</a:t>
                      </a:r>
                    </a:p>
                  </a:txBody>
                  <a:tcPr/>
                </a:tc>
                <a:tc>
                  <a:txBody>
                    <a:bodyPr/>
                    <a:lstStyle/>
                    <a:p>
                      <a:pPr marL="285750" indent="-285750">
                        <a:buFont typeface="Arial" panose="020B0604020202020204" pitchFamily="34" charset="0"/>
                        <a:buChar char="•"/>
                      </a:pPr>
                      <a:r>
                        <a:rPr lang="en-GB" sz="2000"/>
                        <a:t>Urine infection</a:t>
                      </a:r>
                    </a:p>
                    <a:p>
                      <a:pPr marL="285750" indent="-285750">
                        <a:buFont typeface="Arial" panose="020B0604020202020204" pitchFamily="34" charset="0"/>
                        <a:buChar char="•"/>
                      </a:pPr>
                      <a:r>
                        <a:rPr lang="en-GB" sz="2000"/>
                        <a:t>Malnutrition</a:t>
                      </a:r>
                    </a:p>
                    <a:p>
                      <a:pPr marL="285750" indent="-285750">
                        <a:buFont typeface="Arial" panose="020B0604020202020204" pitchFamily="34" charset="0"/>
                        <a:buChar char="•"/>
                      </a:pPr>
                      <a:r>
                        <a:rPr lang="en-GB" sz="2000"/>
                        <a:t>Stealing food</a:t>
                      </a:r>
                    </a:p>
                    <a:p>
                      <a:pPr marL="285750" indent="-285750">
                        <a:buFont typeface="Arial" panose="020B0604020202020204" pitchFamily="34" charset="0"/>
                        <a:buChar char="•"/>
                      </a:pPr>
                      <a:r>
                        <a:rPr lang="en-GB" sz="2000"/>
                        <a:t>Regimented routines</a:t>
                      </a:r>
                    </a:p>
                    <a:p>
                      <a:pPr marL="285750" indent="-285750">
                        <a:buFont typeface="Arial" panose="020B0604020202020204" pitchFamily="34" charset="0"/>
                        <a:buChar char="•"/>
                      </a:pPr>
                      <a:r>
                        <a:rPr lang="en-GB" sz="2000"/>
                        <a:t>Withdrawal</a:t>
                      </a:r>
                    </a:p>
                    <a:p>
                      <a:pPr marL="285750" indent="-285750">
                        <a:buFont typeface="Arial" panose="020B0604020202020204" pitchFamily="34" charset="0"/>
                        <a:buChar char="•"/>
                      </a:pPr>
                      <a:r>
                        <a:rPr lang="en-GB" sz="2000"/>
                        <a:t>Person cannot access their bank account</a:t>
                      </a:r>
                    </a:p>
                    <a:p>
                      <a:pPr marL="285750" indent="-285750">
                        <a:buFont typeface="Arial" panose="020B0604020202020204" pitchFamily="34" charset="0"/>
                        <a:buChar char="•"/>
                      </a:pPr>
                      <a:r>
                        <a:rPr lang="en-GB" sz="2000"/>
                        <a:t>Bruising</a:t>
                      </a:r>
                    </a:p>
                    <a:p>
                      <a:pPr marL="285750" indent="-285750">
                        <a:buFont typeface="Arial" panose="020B0604020202020204" pitchFamily="34" charset="0"/>
                        <a:buChar char="•"/>
                      </a:pPr>
                      <a:r>
                        <a:rPr lang="en-GB" sz="2000"/>
                        <a:t>Increased</a:t>
                      </a:r>
                      <a:r>
                        <a:rPr lang="en-GB" sz="2000" baseline="0"/>
                        <a:t> confusion</a:t>
                      </a:r>
                    </a:p>
                    <a:p>
                      <a:pPr marL="285750" indent="-285750">
                        <a:buFont typeface="Arial" panose="020B0604020202020204" pitchFamily="34" charset="0"/>
                        <a:buChar char="•"/>
                      </a:pPr>
                      <a:r>
                        <a:rPr lang="en-GB" sz="2000" baseline="0"/>
                        <a:t>Threatening emails </a:t>
                      </a:r>
                    </a:p>
                    <a:p>
                      <a:pPr marL="285750" indent="-285750">
                        <a:buFont typeface="Arial" panose="020B0604020202020204" pitchFamily="34" charset="0"/>
                        <a:buChar char="•"/>
                      </a:pPr>
                      <a:r>
                        <a:rPr lang="en-GB" sz="2000" baseline="0"/>
                        <a:t>Medical needs not met</a:t>
                      </a:r>
                    </a:p>
                    <a:p>
                      <a:pPr marL="0" indent="0" algn="ctr">
                        <a:buFont typeface="Arial" panose="020B0604020202020204" pitchFamily="34" charset="0"/>
                        <a:buNone/>
                      </a:pPr>
                      <a:r>
                        <a:rPr lang="en-GB" sz="2000" baseline="0"/>
                        <a:t>(2)</a:t>
                      </a:r>
                    </a:p>
                  </a:txBody>
                  <a:tcPr/>
                </a:tc>
                <a:tc>
                  <a:txBody>
                    <a:bodyPr/>
                    <a:lstStyle/>
                    <a:p>
                      <a:pPr marL="285750" indent="-285750">
                        <a:buFont typeface="Arial" panose="020B0604020202020204" pitchFamily="34" charset="0"/>
                        <a:buChar char="•"/>
                      </a:pPr>
                      <a:r>
                        <a:rPr lang="en-GB" sz="2000"/>
                        <a:t>Humiliation</a:t>
                      </a:r>
                    </a:p>
                    <a:p>
                      <a:pPr marL="285750" indent="-285750">
                        <a:buFont typeface="Arial" panose="020B0604020202020204" pitchFamily="34" charset="0"/>
                        <a:buChar char="•"/>
                      </a:pPr>
                      <a:r>
                        <a:rPr lang="en-GB" sz="2000"/>
                        <a:t>Isolation</a:t>
                      </a:r>
                    </a:p>
                    <a:p>
                      <a:pPr marL="285750" indent="-285750">
                        <a:buFont typeface="Arial" panose="020B0604020202020204" pitchFamily="34" charset="0"/>
                        <a:buChar char="•"/>
                      </a:pPr>
                      <a:r>
                        <a:rPr lang="en-GB" sz="2000"/>
                        <a:t>Teasing</a:t>
                      </a:r>
                    </a:p>
                    <a:p>
                      <a:pPr marL="285750" indent="-285750">
                        <a:buFont typeface="Arial" panose="020B0604020202020204" pitchFamily="34" charset="0"/>
                        <a:buChar char="•"/>
                      </a:pPr>
                      <a:r>
                        <a:rPr lang="en-GB" sz="2000"/>
                        <a:t>Poor care </a:t>
                      </a:r>
                    </a:p>
                    <a:p>
                      <a:pPr marL="285750" indent="-285750">
                        <a:buFont typeface="Arial" panose="020B0604020202020204" pitchFamily="34" charset="0"/>
                        <a:buChar char="•"/>
                      </a:pPr>
                      <a:r>
                        <a:rPr lang="en-GB" sz="2000"/>
                        <a:t>Fearful</a:t>
                      </a:r>
                      <a:r>
                        <a:rPr lang="en-GB" sz="2000" baseline="0"/>
                        <a:t> of authority</a:t>
                      </a:r>
                    </a:p>
                    <a:p>
                      <a:pPr marL="285750" indent="-285750">
                        <a:buFont typeface="Arial" panose="020B0604020202020204" pitchFamily="34" charset="0"/>
                        <a:buChar char="•"/>
                      </a:pPr>
                      <a:r>
                        <a:rPr lang="en-GB" sz="2000" baseline="0"/>
                        <a:t>Phone given as a gift by a new partner</a:t>
                      </a:r>
                      <a:endParaRPr lang="en-GB" sz="2000"/>
                    </a:p>
                    <a:p>
                      <a:pPr marL="285750" indent="-285750">
                        <a:buFont typeface="Arial" panose="020B0604020202020204" pitchFamily="34" charset="0"/>
                        <a:buChar char="•"/>
                      </a:pPr>
                      <a:r>
                        <a:rPr lang="en-GB" sz="2000"/>
                        <a:t>Pressure</a:t>
                      </a:r>
                      <a:r>
                        <a:rPr lang="en-GB" sz="2000" baseline="0"/>
                        <a:t> sores</a:t>
                      </a:r>
                    </a:p>
                    <a:p>
                      <a:pPr marL="285750" indent="-285750">
                        <a:buFont typeface="Arial" panose="020B0604020202020204" pitchFamily="34" charset="0"/>
                        <a:buChar char="•"/>
                      </a:pPr>
                      <a:r>
                        <a:rPr lang="en-GB" sz="2000" baseline="0"/>
                        <a:t>Intimidation</a:t>
                      </a:r>
                    </a:p>
                    <a:p>
                      <a:pPr marL="285750" indent="-285750">
                        <a:buFont typeface="Arial" panose="020B0604020202020204" pitchFamily="34" charset="0"/>
                        <a:buChar char="•"/>
                      </a:pPr>
                      <a:r>
                        <a:rPr lang="en-GB" sz="2000" baseline="0"/>
                        <a:t>Losing possessions</a:t>
                      </a:r>
                    </a:p>
                    <a:p>
                      <a:pPr marL="0" indent="0" algn="ctr">
                        <a:buFont typeface="Arial" panose="020B0604020202020204" pitchFamily="34" charset="0"/>
                        <a:buNone/>
                      </a:pPr>
                      <a:r>
                        <a:rPr lang="en-GB" sz="2000" baseline="0"/>
                        <a:t>(3)</a:t>
                      </a:r>
                      <a:endParaRPr lang="en-GB" sz="200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7500316"/>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552" y="620688"/>
            <a:ext cx="7772400" cy="1143000"/>
          </a:xfrm>
        </p:spPr>
        <p:txBody>
          <a:bodyPr/>
          <a:lstStyle/>
          <a:p>
            <a:pPr eaLnBrk="1" hangingPunct="1"/>
            <a:r>
              <a:rPr lang="en-GB" altLang="en-US" sz="3200">
                <a:solidFill>
                  <a:srgbClr val="800080"/>
                </a:solidFill>
              </a:rPr>
              <a:t>Case Study: </a:t>
            </a:r>
            <a:br>
              <a:rPr lang="en-GB" altLang="en-US" sz="3200">
                <a:solidFill>
                  <a:srgbClr val="800080"/>
                </a:solidFill>
              </a:rPr>
            </a:br>
            <a:r>
              <a:rPr lang="en-GB" altLang="en-US" sz="3200">
                <a:solidFill>
                  <a:srgbClr val="800080"/>
                </a:solidFill>
              </a:rPr>
              <a:t>Winterbourne View 2010</a:t>
            </a:r>
            <a:r>
              <a:rPr lang="en-GB" altLang="en-US"/>
              <a:t> </a:t>
            </a:r>
          </a:p>
        </p:txBody>
      </p:sp>
      <p:sp>
        <p:nvSpPr>
          <p:cNvPr id="22531" name="Rectangle 3"/>
          <p:cNvSpPr>
            <a:spLocks noGrp="1" noChangeArrowheads="1"/>
          </p:cNvSpPr>
          <p:nvPr>
            <p:ph type="body" idx="1"/>
          </p:nvPr>
        </p:nvSpPr>
        <p:spPr>
          <a:xfrm>
            <a:off x="685800" y="1557338"/>
            <a:ext cx="7772400" cy="4538662"/>
          </a:xfrm>
        </p:spPr>
        <p:txBody>
          <a:bodyPr/>
          <a:lstStyle/>
          <a:p>
            <a:pPr eaLnBrk="1" hangingPunct="1">
              <a:buFontTx/>
              <a:buNone/>
            </a:pPr>
            <a:endParaRPr lang="en-GB" altLang="en-US" sz="2000"/>
          </a:p>
          <a:p>
            <a:pPr eaLnBrk="1" hangingPunct="1">
              <a:buFontTx/>
              <a:buNone/>
            </a:pPr>
            <a:r>
              <a:rPr lang="en-GB" altLang="en-US" sz="2000"/>
              <a:t>Physical and psychological </a:t>
            </a:r>
          </a:p>
          <a:p>
            <a:pPr eaLnBrk="1" hangingPunct="1">
              <a:buFontTx/>
              <a:buNone/>
            </a:pPr>
            <a:r>
              <a:rPr lang="en-GB" altLang="en-US" sz="2000"/>
              <a:t>institutionalised abuse including water</a:t>
            </a:r>
          </a:p>
          <a:p>
            <a:pPr eaLnBrk="1" hangingPunct="1">
              <a:buFontTx/>
              <a:buNone/>
            </a:pPr>
            <a:r>
              <a:rPr lang="en-GB" altLang="en-US" sz="2000"/>
              <a:t>torture, wrestling patients to the floor, </a:t>
            </a:r>
          </a:p>
          <a:p>
            <a:pPr eaLnBrk="1" hangingPunct="1">
              <a:buFontTx/>
              <a:buNone/>
            </a:pPr>
            <a:r>
              <a:rPr lang="en-GB" altLang="en-US" sz="2000"/>
              <a:t>power ‘games’</a:t>
            </a:r>
          </a:p>
          <a:p>
            <a:pPr eaLnBrk="1" hangingPunct="1">
              <a:buFontTx/>
              <a:buNone/>
            </a:pPr>
            <a:endParaRPr lang="en-GB" altLang="en-US" sz="2000"/>
          </a:p>
          <a:p>
            <a:pPr eaLnBrk="1" hangingPunct="1">
              <a:buFontTx/>
              <a:buNone/>
            </a:pPr>
            <a:r>
              <a:rPr lang="en-GB" altLang="en-US" sz="2000" b="1" i="1"/>
              <a:t>‘The only language they understand </a:t>
            </a:r>
          </a:p>
          <a:p>
            <a:pPr eaLnBrk="1" hangingPunct="1">
              <a:buFontTx/>
              <a:buNone/>
            </a:pPr>
            <a:r>
              <a:rPr lang="en-GB" altLang="en-US" sz="2000" b="1" i="1"/>
              <a:t>is force’</a:t>
            </a:r>
          </a:p>
          <a:p>
            <a:pPr eaLnBrk="1" hangingPunct="1">
              <a:buFontTx/>
              <a:buNone/>
            </a:pPr>
            <a:r>
              <a:rPr lang="en-GB" altLang="en-US" sz="1800" b="1"/>
              <a:t>Serious Case Review:</a:t>
            </a:r>
          </a:p>
        </p:txBody>
      </p:sp>
      <p:pic>
        <p:nvPicPr>
          <p:cNvPr id="22532" name="Picture 5" descr="Panorama care home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652963"/>
            <a:ext cx="316706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A handout photo, issued by the BBC, of a screen grab from the investigation into care home ab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565400"/>
            <a:ext cx="31686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Top Row left to right: Daniel Brake; Holly Draper; Jason Gardiner; Kelvin Fore  Middle Row from left to right: Charlotte Cotterell; Michael Onyema Ezenagu; Sooaklingum Appoo; Wayne Rogers  Bottom Row: Graham Doyle; Alison Dove; Neil Fergu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60350"/>
            <a:ext cx="37798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FE71-1974-4915-B160-0FA5EACDC02D}"/>
              </a:ext>
            </a:extLst>
          </p:cNvPr>
          <p:cNvSpPr>
            <a:spLocks noGrp="1"/>
          </p:cNvSpPr>
          <p:nvPr>
            <p:ph type="title"/>
          </p:nvPr>
        </p:nvSpPr>
        <p:spPr/>
        <p:txBody>
          <a:bodyPr/>
          <a:lstStyle/>
          <a:p>
            <a:r>
              <a:rPr lang="en-GB" sz="3200"/>
              <a:t>Learning Objectives</a:t>
            </a:r>
          </a:p>
        </p:txBody>
      </p:sp>
      <p:sp>
        <p:nvSpPr>
          <p:cNvPr id="3" name="Content Placeholder 2">
            <a:extLst>
              <a:ext uri="{FF2B5EF4-FFF2-40B4-BE49-F238E27FC236}">
                <a16:creationId xmlns:a16="http://schemas.microsoft.com/office/drawing/2014/main" id="{89B579DD-342D-41E3-AEAE-B3E1E568344F}"/>
              </a:ext>
            </a:extLst>
          </p:cNvPr>
          <p:cNvSpPr>
            <a:spLocks noGrp="1"/>
          </p:cNvSpPr>
          <p:nvPr>
            <p:ph idx="1"/>
          </p:nvPr>
        </p:nvSpPr>
        <p:spPr>
          <a:xfrm>
            <a:off x="685800" y="1752600"/>
            <a:ext cx="7772400" cy="4628728"/>
          </a:xfrm>
        </p:spPr>
        <p:txBody>
          <a:bodyPr/>
          <a:lstStyle/>
          <a:p>
            <a:pPr marL="0" indent="0">
              <a:buNone/>
            </a:pPr>
            <a:r>
              <a:rPr lang="en-GB"/>
              <a:t>Learners will:</a:t>
            </a:r>
          </a:p>
          <a:p>
            <a:pPr marL="0" indent="0">
              <a:buNone/>
            </a:pPr>
            <a:endParaRPr lang="en-GB"/>
          </a:p>
          <a:p>
            <a:r>
              <a:rPr lang="en-GB"/>
              <a:t>Recognise safeguarding as everyone’s responsibility irrespective of the age of the individual at risk.</a:t>
            </a:r>
          </a:p>
          <a:p>
            <a:r>
              <a:rPr lang="en-GB"/>
              <a:t>Understand the existing multi-agency safeguarding frameworks for both adults and children.</a:t>
            </a:r>
          </a:p>
          <a:p>
            <a:r>
              <a:rPr lang="en-GB"/>
              <a:t>Review possible indicators of abuse and those factors that increase risk of harm to individuals.</a:t>
            </a:r>
          </a:p>
          <a:p>
            <a:r>
              <a:rPr lang="en-GB"/>
              <a:t>Understand the importance of a person centred approach.</a:t>
            </a:r>
          </a:p>
          <a:p>
            <a:r>
              <a:rPr lang="en-GB"/>
              <a:t>Know who to contact if concerned for another person’s welfare.</a:t>
            </a:r>
          </a:p>
          <a:p>
            <a:pPr marL="0" indent="0">
              <a:buNone/>
            </a:pPr>
            <a:endParaRPr lang="en-GB"/>
          </a:p>
        </p:txBody>
      </p:sp>
    </p:spTree>
    <p:extLst>
      <p:ext uri="{BB962C8B-B14F-4D97-AF65-F5344CB8AC3E}">
        <p14:creationId xmlns:p14="http://schemas.microsoft.com/office/powerpoint/2010/main" val="1014465627"/>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96" y="239336"/>
            <a:ext cx="7772400" cy="1143000"/>
          </a:xfrm>
        </p:spPr>
        <p:txBody>
          <a:bodyPr/>
          <a:lstStyle/>
          <a:p>
            <a:r>
              <a:rPr lang="en-GB" err="1"/>
              <a:t>Whorlton</a:t>
            </a:r>
            <a:r>
              <a:rPr lang="en-GB"/>
              <a:t> Hall 2019</a:t>
            </a:r>
          </a:p>
        </p:txBody>
      </p:sp>
      <p:sp>
        <p:nvSpPr>
          <p:cNvPr id="3" name="Content Placeholder 2"/>
          <p:cNvSpPr>
            <a:spLocks noGrp="1"/>
          </p:cNvSpPr>
          <p:nvPr>
            <p:ph idx="1"/>
          </p:nvPr>
        </p:nvSpPr>
        <p:spPr>
          <a:xfrm>
            <a:off x="539552" y="3038363"/>
            <a:ext cx="7414592" cy="3387080"/>
          </a:xfrm>
        </p:spPr>
        <p:txBody>
          <a:bodyPr/>
          <a:lstStyle/>
          <a:p>
            <a:endParaRPr lang="en-GB"/>
          </a:p>
          <a:p>
            <a:endParaRPr lang="en-GB"/>
          </a:p>
          <a:p>
            <a:endParaRPr lang="en-GB"/>
          </a:p>
          <a:p>
            <a:r>
              <a:rPr lang="en-GB" sz="1800"/>
              <a:t>Undercover BBC filming shows staff intimidating, mocking and restraining patients with learning disabilities and autism at </a:t>
            </a:r>
          </a:p>
          <a:p>
            <a:pPr marL="0" indent="0">
              <a:buNone/>
            </a:pPr>
            <a:r>
              <a:rPr lang="en-GB" sz="1800"/>
              <a:t>      </a:t>
            </a:r>
            <a:r>
              <a:rPr lang="en-GB" sz="1800" err="1"/>
              <a:t>Whorlton</a:t>
            </a:r>
            <a:r>
              <a:rPr lang="en-GB" sz="1800"/>
              <a:t> Hall, County Durham.</a:t>
            </a:r>
          </a:p>
          <a:p>
            <a:r>
              <a:rPr lang="en-GB" sz="1800"/>
              <a:t>Experts said the culture was deviant at the privately-run NHS-funded unit with evidence of "psychological torture".</a:t>
            </a:r>
          </a:p>
          <a:p>
            <a:r>
              <a:rPr lang="en-GB" sz="1800"/>
              <a:t>A police investigation has been launched and 16 staff suspended.</a:t>
            </a:r>
          </a:p>
          <a:p>
            <a:endParaRPr lang="en-GB" sz="18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969" y="1124744"/>
            <a:ext cx="4920295" cy="295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093359"/>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776" y="5445224"/>
            <a:ext cx="1253970" cy="1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313746"/>
            <a:ext cx="7772400" cy="1143000"/>
          </a:xfrm>
        </p:spPr>
        <p:txBody>
          <a:bodyPr>
            <a:normAutofit/>
          </a:bodyPr>
          <a:lstStyle/>
          <a:p>
            <a:r>
              <a:rPr lang="en-GB" sz="2800" u="sng"/>
              <a:t>MSP - Feedback in Practice</a:t>
            </a:r>
          </a:p>
        </p:txBody>
      </p:sp>
      <p:sp>
        <p:nvSpPr>
          <p:cNvPr id="3" name="Content Placeholder 2"/>
          <p:cNvSpPr>
            <a:spLocks noGrp="1"/>
          </p:cNvSpPr>
          <p:nvPr>
            <p:ph idx="1"/>
          </p:nvPr>
        </p:nvSpPr>
        <p:spPr>
          <a:xfrm>
            <a:off x="457200" y="1251885"/>
            <a:ext cx="8229600" cy="4985427"/>
          </a:xfrm>
        </p:spPr>
        <p:txBody>
          <a:bodyPr>
            <a:normAutofit fontScale="92500" lnSpcReduction="20000"/>
          </a:bodyPr>
          <a:lstStyle/>
          <a:p>
            <a:r>
              <a:rPr lang="en-GB" sz="1800"/>
              <a:t>“But she’s not my sister” </a:t>
            </a:r>
          </a:p>
          <a:p>
            <a:pPr marL="0" indent="0">
              <a:buNone/>
            </a:pPr>
            <a:endParaRPr lang="en-GB" sz="1800"/>
          </a:p>
          <a:p>
            <a:pPr marL="0" indent="0">
              <a:buNone/>
            </a:pPr>
            <a:r>
              <a:rPr lang="en-GB" sz="1800" i="1"/>
              <a:t>Safeguarding </a:t>
            </a:r>
            <a:r>
              <a:rPr lang="en-GB" sz="1800" i="1">
                <a:cs typeface="Browallia New" panose="020B0604020202020204" pitchFamily="34" charset="-34"/>
              </a:rPr>
              <a:t>m</a:t>
            </a:r>
            <a:r>
              <a:rPr lang="en-GB" sz="1800" i="1">
                <a:latin typeface="Browallia New" panose="020B0604020202020204" pitchFamily="34" charset="-34"/>
                <a:cs typeface="Browallia New" panose="020B0604020202020204" pitchFamily="34" charset="-34"/>
              </a:rPr>
              <a:t>eeting highlighted gentleman's sister was not his sister. He told us she had been making financial decisions for him for years. Any spending by her was never questioned as she had been fooling people they were related</a:t>
            </a:r>
            <a:r>
              <a:rPr lang="en-GB" sz="1800">
                <a:latin typeface="Browallia New" panose="020B0604020202020204" pitchFamily="34" charset="-34"/>
                <a:cs typeface="Browallia New" panose="020B0604020202020204" pitchFamily="34" charset="-34"/>
              </a:rPr>
              <a:t>.</a:t>
            </a:r>
          </a:p>
          <a:p>
            <a:endParaRPr lang="en-GB" sz="1800"/>
          </a:p>
          <a:p>
            <a:r>
              <a:rPr lang="en-GB" sz="1800"/>
              <a:t>“The support I received was excellent. I feel safe. Am I happy that this happened? Not really, but I know it is the right thing for me to do.”</a:t>
            </a:r>
          </a:p>
          <a:p>
            <a:pPr marL="0" indent="0">
              <a:buNone/>
            </a:pPr>
            <a:endParaRPr lang="en-GB" sz="1800">
              <a:latin typeface="Browallia New" panose="020B0604020202020204" pitchFamily="34" charset="-34"/>
              <a:cs typeface="Browallia New" panose="020B0604020202020204" pitchFamily="34" charset="-34"/>
            </a:endParaRPr>
          </a:p>
          <a:p>
            <a:pPr marL="0" indent="0">
              <a:buNone/>
            </a:pPr>
            <a:r>
              <a:rPr lang="en-GB" sz="1800" i="1">
                <a:latin typeface="Browallia New" panose="020B0604020202020204" pitchFamily="34" charset="-34"/>
                <a:cs typeface="Browallia New" panose="020B0604020202020204" pitchFamily="34" charset="-34"/>
              </a:rPr>
              <a:t>Feedback from a person who took the decision to move out of his marital home due to domestic violence.</a:t>
            </a:r>
          </a:p>
          <a:p>
            <a:endParaRPr lang="en-GB" sz="1800"/>
          </a:p>
          <a:p>
            <a:pPr lvl="0"/>
            <a:r>
              <a:rPr lang="en-GB" sz="1800">
                <a:solidFill>
                  <a:prstClr val="black"/>
                </a:solidFill>
              </a:rPr>
              <a:t>“I know the pot holes in the road are not the fault of the hospital transport service, but consequently being on the vehicle longer than necessary means driving through these then impacts on me. After spending nearly 3 hours on the ambulance I felt just lousy and pretty sore by the time I get home. “</a:t>
            </a:r>
          </a:p>
          <a:p>
            <a:pPr marL="0" lvl="0" indent="0">
              <a:buNone/>
            </a:pPr>
            <a:endParaRPr lang="en-GB" sz="1200" i="1">
              <a:solidFill>
                <a:prstClr val="black"/>
              </a:solidFill>
              <a:latin typeface="Browallia New" panose="020B0604020202020204" pitchFamily="34" charset="-34"/>
              <a:cs typeface="Browallia New" panose="020B0604020202020204" pitchFamily="34" charset="-34"/>
            </a:endParaRPr>
          </a:p>
          <a:p>
            <a:pPr marL="0" lvl="0" indent="0">
              <a:buNone/>
            </a:pPr>
            <a:r>
              <a:rPr lang="en-GB" sz="1800" i="1">
                <a:solidFill>
                  <a:prstClr val="black"/>
                </a:solidFill>
                <a:latin typeface="Browallia New" panose="020B0604020202020204" pitchFamily="34" charset="-34"/>
                <a:cs typeface="Browallia New" panose="020B0604020202020204" pitchFamily="34" charset="-34"/>
              </a:rPr>
              <a:t>This meeting was held in the hospital whilst the gentleman received his dialysis. Consequently all parties involved could be present and changes to the transportation implemented immediately.</a:t>
            </a:r>
          </a:p>
          <a:p>
            <a:endParaRPr lang="en-GB" sz="1200"/>
          </a:p>
        </p:txBody>
      </p:sp>
    </p:spTree>
    <p:extLst>
      <p:ext uri="{BB962C8B-B14F-4D97-AF65-F5344CB8AC3E}">
        <p14:creationId xmlns:p14="http://schemas.microsoft.com/office/powerpoint/2010/main" val="32832572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ACE69D3F-99C4-4134-852B-03D53D069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832" y="548680"/>
            <a:ext cx="3263304" cy="4613636"/>
          </a:xfrm>
          <a:prstGeom prst="rect">
            <a:avLst/>
          </a:prstGeom>
          <a:noFill/>
          <a:ln w="317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4035" name="Rectangle 3">
            <a:extLst>
              <a:ext uri="{FF2B5EF4-FFF2-40B4-BE49-F238E27FC236}">
                <a16:creationId xmlns:a16="http://schemas.microsoft.com/office/drawing/2014/main" id="{ADE19C73-E138-4E74-9A20-C727EBF59525}"/>
              </a:ext>
            </a:extLst>
          </p:cNvPr>
          <p:cNvSpPr>
            <a:spLocks noChangeArrowheads="1"/>
          </p:cNvSpPr>
          <p:nvPr/>
        </p:nvSpPr>
        <p:spPr bwMode="auto">
          <a:xfrm>
            <a:off x="242249" y="2217277"/>
            <a:ext cx="40338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900">
              <a:solidFill>
                <a:schemeClr val="tx2"/>
              </a:solidFill>
              <a:latin typeface="Tahoma" panose="020B0604030504040204" pitchFamily="34" charset="0"/>
              <a:cs typeface="Tahoma" panose="020B0604030504040204" pitchFamily="34" charset="0"/>
            </a:endParaRPr>
          </a:p>
          <a:p>
            <a:pPr eaLnBrk="1" hangingPunct="1">
              <a:spcBef>
                <a:spcPct val="0"/>
              </a:spcBef>
              <a:buFontTx/>
              <a:buNone/>
            </a:pPr>
            <a:r>
              <a:rPr lang="en-GB" altLang="en-US" sz="1800" b="1">
                <a:solidFill>
                  <a:schemeClr val="tx2"/>
                </a:solidFill>
                <a:latin typeface="Tahoma" panose="020B0604030504040204" pitchFamily="34" charset="0"/>
                <a:cs typeface="Tahoma" panose="020B0604030504040204" pitchFamily="34" charset="0"/>
              </a:rPr>
              <a:t>The Children Acts of 1989 and 2004 </a:t>
            </a:r>
            <a:r>
              <a:rPr lang="en-GB" altLang="en-US" sz="1800">
                <a:solidFill>
                  <a:schemeClr val="tx2"/>
                </a:solidFill>
                <a:latin typeface="Tahoma" panose="020B0604030504040204" pitchFamily="34" charset="0"/>
                <a:cs typeface="Tahoma" panose="020B0604030504040204" pitchFamily="34" charset="0"/>
              </a:rPr>
              <a:t>set out specific duties: section 17 of the Children Act 1989 puts a duty on the local authority to provide services to children in need in their area, regardless of where they are found…. </a:t>
            </a:r>
          </a:p>
          <a:p>
            <a:pPr eaLnBrk="1" hangingPunct="1">
              <a:spcBef>
                <a:spcPct val="0"/>
              </a:spcBef>
              <a:buFontTx/>
              <a:buNone/>
            </a:pPr>
            <a:endParaRPr lang="en-GB" altLang="en-US" sz="900">
              <a:solidFill>
                <a:schemeClr val="tx2"/>
              </a:solidFill>
              <a:latin typeface="Tahoma" panose="020B0604030504040204" pitchFamily="34" charset="0"/>
              <a:cs typeface="Tahoma" panose="020B0604030504040204" pitchFamily="34" charset="0"/>
            </a:endParaRPr>
          </a:p>
          <a:p>
            <a:pPr eaLnBrk="1" hangingPunct="1">
              <a:spcBef>
                <a:spcPct val="0"/>
              </a:spcBef>
              <a:buFontTx/>
              <a:buNone/>
            </a:pPr>
            <a:r>
              <a:rPr lang="en-GB" altLang="en-US" sz="1800">
                <a:solidFill>
                  <a:schemeClr val="tx2"/>
                </a:solidFill>
                <a:latin typeface="Tahoma" panose="020B0604030504040204" pitchFamily="34" charset="0"/>
                <a:cs typeface="Tahoma" panose="020B0604030504040204" pitchFamily="34" charset="0"/>
              </a:rPr>
              <a:t>These duties placed on the local authority can only be discharged with the </a:t>
            </a:r>
            <a:r>
              <a:rPr lang="en-GB" altLang="en-US" sz="1800" b="1">
                <a:solidFill>
                  <a:schemeClr val="tx2"/>
                </a:solidFill>
                <a:latin typeface="Tahoma" panose="020B0604030504040204" pitchFamily="34" charset="0"/>
                <a:cs typeface="Tahoma" panose="020B0604030504040204" pitchFamily="34" charset="0"/>
              </a:rPr>
              <a:t>full co-operation of other partners</a:t>
            </a:r>
            <a:r>
              <a:rPr lang="en-GB" altLang="en-US" sz="1800">
                <a:solidFill>
                  <a:schemeClr val="tx2"/>
                </a:solidFill>
                <a:latin typeface="Tahoma" panose="020B0604030504040204" pitchFamily="34" charset="0"/>
                <a:cs typeface="Tahoma" panose="020B0604030504040204" pitchFamily="34" charset="0"/>
              </a:rPr>
              <a:t>, many of whom have individual duties when carrying out their functions under section 11 of the Children Act 2004…. </a:t>
            </a:r>
          </a:p>
        </p:txBody>
      </p:sp>
      <p:sp>
        <p:nvSpPr>
          <p:cNvPr id="5" name="TextBox 4">
            <a:extLst>
              <a:ext uri="{FF2B5EF4-FFF2-40B4-BE49-F238E27FC236}">
                <a16:creationId xmlns:a16="http://schemas.microsoft.com/office/drawing/2014/main" id="{9A758A26-3126-4CCE-8FDF-73371C6E8C02}"/>
              </a:ext>
            </a:extLst>
          </p:cNvPr>
          <p:cNvSpPr txBox="1"/>
          <p:nvPr/>
        </p:nvSpPr>
        <p:spPr>
          <a:xfrm>
            <a:off x="242249" y="404813"/>
            <a:ext cx="4572000" cy="1754326"/>
          </a:xfrm>
          <a:prstGeom prst="rect">
            <a:avLst/>
          </a:prstGeom>
          <a:noFill/>
        </p:spPr>
        <p:txBody>
          <a:bodyPr wrap="square">
            <a:spAutoFit/>
          </a:bodyPr>
          <a:lstStyle/>
          <a:p>
            <a:r>
              <a:rPr kumimoji="0" lang="en-GB" altLang="en-US" sz="1800" b="0" i="0" u="none" strike="noStrike" kern="1200" cap="none" spc="0" normalizeH="0" baseline="0" noProof="0">
                <a:ln>
                  <a:noFill/>
                </a:ln>
                <a:solidFill>
                  <a:srgbClr val="000000"/>
                </a:solidFill>
                <a:effectLst/>
                <a:uLnTx/>
                <a:uFillTx/>
                <a:latin typeface="Tahoma" panose="020B0604030504040204" pitchFamily="34" charset="0"/>
                <a:ea typeface="ＭＳ Ｐゴシック"/>
                <a:cs typeface="Tahoma" panose="020B0604030504040204" pitchFamily="34" charset="0"/>
              </a:rPr>
              <a:t>Whilst it is parents and carers who have primary care for their children, local authorities, </a:t>
            </a:r>
            <a:r>
              <a:rPr kumimoji="0" lang="en-GB" altLang="en-US" sz="1800" b="1" i="0" u="none" strike="noStrike" kern="1200" cap="none" spc="0" normalizeH="0" baseline="0" noProof="0">
                <a:ln>
                  <a:noFill/>
                </a:ln>
                <a:solidFill>
                  <a:srgbClr val="000000"/>
                </a:solidFill>
                <a:effectLst/>
                <a:uLnTx/>
                <a:uFillTx/>
                <a:latin typeface="Tahoma" panose="020B0604030504040204" pitchFamily="34" charset="0"/>
                <a:ea typeface="ＭＳ Ｐゴシック"/>
                <a:cs typeface="Tahoma" panose="020B0604030504040204" pitchFamily="34" charset="0"/>
              </a:rPr>
              <a:t>working with</a:t>
            </a:r>
            <a:r>
              <a:rPr kumimoji="0" lang="en-GB" altLang="en-US" sz="1800" b="0" i="0" u="none" strike="noStrike" kern="1200" cap="none" spc="0" normalizeH="0" baseline="0" noProof="0">
                <a:ln>
                  <a:noFill/>
                </a:ln>
                <a:solidFill>
                  <a:srgbClr val="000000"/>
                </a:solidFill>
                <a:effectLst/>
                <a:uLnTx/>
                <a:uFillTx/>
                <a:latin typeface="Tahoma" panose="020B0604030504040204" pitchFamily="34" charset="0"/>
                <a:ea typeface="ＭＳ Ｐゴシック"/>
                <a:cs typeface="Tahoma" panose="020B0604030504040204" pitchFamily="34" charset="0"/>
              </a:rPr>
              <a:t> partner organisations and agencies, have specific duties to safeguard and promote the welfare of all children in their area:</a:t>
            </a:r>
            <a:endParaRPr lang="en-GB"/>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CB826F1E-5E23-4A53-8F4F-8CE8CAF5DD6B}"/>
              </a:ext>
            </a:extLst>
          </p:cNvPr>
          <p:cNvSpPr>
            <a:spLocks noChangeArrowheads="1"/>
          </p:cNvSpPr>
          <p:nvPr/>
        </p:nvSpPr>
        <p:spPr bwMode="auto">
          <a:xfrm>
            <a:off x="6881813" y="5732463"/>
            <a:ext cx="2268537" cy="9096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Content Placeholder 2">
            <a:extLst>
              <a:ext uri="{FF2B5EF4-FFF2-40B4-BE49-F238E27FC236}">
                <a16:creationId xmlns:a16="http://schemas.microsoft.com/office/drawing/2014/main" id="{E56CD0E9-153C-4416-B7CC-16CBF31A973F}"/>
              </a:ext>
            </a:extLst>
          </p:cNvPr>
          <p:cNvSpPr>
            <a:spLocks noGrp="1"/>
          </p:cNvSpPr>
          <p:nvPr>
            <p:ph idx="1"/>
          </p:nvPr>
        </p:nvSpPr>
        <p:spPr/>
        <p:txBody>
          <a:bodyPr/>
          <a:lstStyle/>
          <a:p>
            <a:pPr>
              <a:defRPr/>
            </a:pPr>
            <a:endParaRPr lang="en-GB"/>
          </a:p>
          <a:p>
            <a:pPr>
              <a:defRPr/>
            </a:pPr>
            <a:endParaRPr lang="en-GB"/>
          </a:p>
          <a:p>
            <a:pPr>
              <a:defRPr/>
            </a:pPr>
            <a:endParaRPr lang="en-GB"/>
          </a:p>
          <a:p>
            <a:pPr>
              <a:defRPr/>
            </a:pPr>
            <a:endParaRPr lang="en-GB"/>
          </a:p>
          <a:p>
            <a:pPr marL="0" indent="0">
              <a:buFontTx/>
              <a:buNone/>
              <a:defRPr/>
            </a:pPr>
            <a:endParaRPr lang="en-GB"/>
          </a:p>
          <a:p>
            <a:pPr marL="0" indent="0">
              <a:buFontTx/>
              <a:buNone/>
              <a:defRPr/>
            </a:pPr>
            <a:endParaRPr lang="en-GB"/>
          </a:p>
          <a:p>
            <a:pPr marL="0" indent="0">
              <a:buFontTx/>
              <a:buNone/>
              <a:defRPr/>
            </a:pPr>
            <a:endParaRPr lang="en-GB"/>
          </a:p>
        </p:txBody>
      </p:sp>
      <p:sp>
        <p:nvSpPr>
          <p:cNvPr id="45060" name="Slide Number Placeholder 3">
            <a:extLst>
              <a:ext uri="{FF2B5EF4-FFF2-40B4-BE49-F238E27FC236}">
                <a16:creationId xmlns:a16="http://schemas.microsoft.com/office/drawing/2014/main" id="{F44B5BDC-667C-4CFB-8991-28F9EAF71B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1FDA9E-06BB-4CCB-8047-93581D7ED702}" type="slidenum">
              <a:rPr lang="en-GB" altLang="en-US" sz="1400" smtClean="0"/>
              <a:pPr>
                <a:spcBef>
                  <a:spcPct val="0"/>
                </a:spcBef>
                <a:buFontTx/>
                <a:buNone/>
              </a:pPr>
              <a:t>23</a:t>
            </a:fld>
            <a:endParaRPr lang="en-GB" altLang="en-US" sz="1400"/>
          </a:p>
        </p:txBody>
      </p:sp>
      <p:pic>
        <p:nvPicPr>
          <p:cNvPr id="2" name="Picture 1">
            <a:extLst>
              <a:ext uri="{FF2B5EF4-FFF2-40B4-BE49-F238E27FC236}">
                <a16:creationId xmlns:a16="http://schemas.microsoft.com/office/drawing/2014/main" id="{DA17F63F-81DB-4435-9E90-CECBD8A4A2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583" y="476672"/>
            <a:ext cx="7547299" cy="5516240"/>
          </a:xfrm>
          <a:prstGeom prst="rect">
            <a:avLst/>
          </a:prstGeom>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12D3E1-0689-4644-9536-5CA9710648B9}"/>
              </a:ext>
            </a:extLst>
          </p:cNvPr>
          <p:cNvSpPr>
            <a:spLocks noGrp="1"/>
          </p:cNvSpPr>
          <p:nvPr>
            <p:ph type="title"/>
          </p:nvPr>
        </p:nvSpPr>
        <p:spPr/>
        <p:txBody>
          <a:bodyPr/>
          <a:lstStyle/>
          <a:p>
            <a:r>
              <a:rPr lang="en-GB" sz="3200"/>
              <a:t>Abuse and Neglect</a:t>
            </a:r>
          </a:p>
        </p:txBody>
      </p:sp>
      <p:sp>
        <p:nvSpPr>
          <p:cNvPr id="14" name="Text Placeholder 13">
            <a:extLst>
              <a:ext uri="{FF2B5EF4-FFF2-40B4-BE49-F238E27FC236}">
                <a16:creationId xmlns:a16="http://schemas.microsoft.com/office/drawing/2014/main" id="{346EBB0F-0E54-48F7-BF43-41BE6B6FB735}"/>
              </a:ext>
            </a:extLst>
          </p:cNvPr>
          <p:cNvSpPr>
            <a:spLocks noGrp="1"/>
          </p:cNvSpPr>
          <p:nvPr>
            <p:ph type="body" idx="1"/>
          </p:nvPr>
        </p:nvSpPr>
        <p:spPr/>
        <p:txBody>
          <a:bodyPr/>
          <a:lstStyle/>
          <a:p>
            <a:r>
              <a:rPr lang="en-GB"/>
              <a:t>Forms of harm:		</a:t>
            </a:r>
          </a:p>
        </p:txBody>
      </p:sp>
      <p:sp>
        <p:nvSpPr>
          <p:cNvPr id="15" name="Content Placeholder 14">
            <a:extLst>
              <a:ext uri="{FF2B5EF4-FFF2-40B4-BE49-F238E27FC236}">
                <a16:creationId xmlns:a16="http://schemas.microsoft.com/office/drawing/2014/main" id="{3059C2B7-86B5-4853-BEC5-B469F6529E41}"/>
              </a:ext>
            </a:extLst>
          </p:cNvPr>
          <p:cNvSpPr>
            <a:spLocks noGrp="1"/>
          </p:cNvSpPr>
          <p:nvPr>
            <p:ph sz="half" idx="2"/>
          </p:nvPr>
        </p:nvSpPr>
        <p:spPr/>
        <p:txBody>
          <a:bodyPr/>
          <a:lstStyle/>
          <a:p>
            <a:endParaRPr lang="en-GB"/>
          </a:p>
          <a:p>
            <a:endParaRPr lang="en-GB"/>
          </a:p>
          <a:p>
            <a:r>
              <a:rPr lang="en-GB"/>
              <a:t>Physical Abuse</a:t>
            </a:r>
          </a:p>
          <a:p>
            <a:r>
              <a:rPr lang="en-GB"/>
              <a:t>Emotional Abuse</a:t>
            </a:r>
          </a:p>
          <a:p>
            <a:r>
              <a:rPr lang="en-GB"/>
              <a:t>Sexual Abuse</a:t>
            </a:r>
          </a:p>
          <a:p>
            <a:r>
              <a:rPr lang="en-GB"/>
              <a:t>Neglect</a:t>
            </a:r>
          </a:p>
        </p:txBody>
      </p:sp>
      <p:sp>
        <p:nvSpPr>
          <p:cNvPr id="16" name="Text Placeholder 15">
            <a:extLst>
              <a:ext uri="{FF2B5EF4-FFF2-40B4-BE49-F238E27FC236}">
                <a16:creationId xmlns:a16="http://schemas.microsoft.com/office/drawing/2014/main" id="{E8D349CD-C51A-43F0-9D0B-15A55E4F5165}"/>
              </a:ext>
            </a:extLst>
          </p:cNvPr>
          <p:cNvSpPr>
            <a:spLocks noGrp="1"/>
          </p:cNvSpPr>
          <p:nvPr>
            <p:ph type="body" sz="quarter" idx="3"/>
          </p:nvPr>
        </p:nvSpPr>
        <p:spPr/>
        <p:txBody>
          <a:bodyPr/>
          <a:lstStyle/>
          <a:p>
            <a:r>
              <a:rPr lang="en-GB"/>
              <a:t>	</a:t>
            </a:r>
          </a:p>
        </p:txBody>
      </p:sp>
      <p:pic>
        <p:nvPicPr>
          <p:cNvPr id="19" name="Picture 6">
            <a:extLst>
              <a:ext uri="{FF2B5EF4-FFF2-40B4-BE49-F238E27FC236}">
                <a16:creationId xmlns:a16="http://schemas.microsoft.com/office/drawing/2014/main" id="{2A5CB606-4CBF-4126-8FA0-A5919506E17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64388" y="2952551"/>
            <a:ext cx="3603048" cy="23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854923"/>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E1B0FE-BB68-4C80-A144-3B86364ED855}"/>
              </a:ext>
            </a:extLst>
          </p:cNvPr>
          <p:cNvSpPr>
            <a:spLocks noGrp="1"/>
          </p:cNvSpPr>
          <p:nvPr>
            <p:ph type="title"/>
          </p:nvPr>
        </p:nvSpPr>
        <p:spPr/>
        <p:txBody>
          <a:bodyPr/>
          <a:lstStyle/>
          <a:p>
            <a:r>
              <a:rPr lang="en-GB" sz="3200"/>
              <a:t>What Children Need to Thrive</a:t>
            </a:r>
          </a:p>
        </p:txBody>
      </p:sp>
      <p:sp>
        <p:nvSpPr>
          <p:cNvPr id="6" name="Content Placeholder 5">
            <a:extLst>
              <a:ext uri="{FF2B5EF4-FFF2-40B4-BE49-F238E27FC236}">
                <a16:creationId xmlns:a16="http://schemas.microsoft.com/office/drawing/2014/main" id="{F779A519-FEB0-4970-9FE4-78C043147D46}"/>
              </a:ext>
            </a:extLst>
          </p:cNvPr>
          <p:cNvSpPr>
            <a:spLocks noGrp="1"/>
          </p:cNvSpPr>
          <p:nvPr>
            <p:ph sz="half" idx="1"/>
          </p:nvPr>
        </p:nvSpPr>
        <p:spPr/>
        <p:txBody>
          <a:bodyPr/>
          <a:lstStyle/>
          <a:p>
            <a:pPr eaLnBrk="1" hangingPunct="1">
              <a:defRPr/>
            </a:pPr>
            <a:r>
              <a:rPr lang="en-GB" altLang="en-US"/>
              <a:t>Security</a:t>
            </a:r>
          </a:p>
          <a:p>
            <a:pPr marL="0" indent="0" eaLnBrk="1" hangingPunct="1">
              <a:buFontTx/>
              <a:buNone/>
              <a:defRPr/>
            </a:pPr>
            <a:endParaRPr lang="en-GB" altLang="en-US"/>
          </a:p>
          <a:p>
            <a:pPr eaLnBrk="1" hangingPunct="1">
              <a:defRPr/>
            </a:pPr>
            <a:r>
              <a:rPr lang="en-GB" altLang="en-US"/>
              <a:t>Stability</a:t>
            </a:r>
          </a:p>
          <a:p>
            <a:pPr eaLnBrk="1" hangingPunct="1">
              <a:defRPr/>
            </a:pPr>
            <a:endParaRPr lang="en-GB" altLang="en-US"/>
          </a:p>
          <a:p>
            <a:pPr eaLnBrk="1" hangingPunct="1">
              <a:defRPr/>
            </a:pPr>
            <a:r>
              <a:rPr lang="en-GB" altLang="en-US"/>
              <a:t>Consistency</a:t>
            </a:r>
          </a:p>
          <a:p>
            <a:pPr eaLnBrk="1" hangingPunct="1">
              <a:defRPr/>
            </a:pPr>
            <a:endParaRPr lang="en-GB" altLang="en-US"/>
          </a:p>
          <a:p>
            <a:pPr eaLnBrk="1" hangingPunct="1">
              <a:defRPr/>
            </a:pPr>
            <a:r>
              <a:rPr lang="en-GB" altLang="en-US"/>
              <a:t>Emotional Support</a:t>
            </a:r>
          </a:p>
          <a:p>
            <a:endParaRPr lang="en-GB"/>
          </a:p>
        </p:txBody>
      </p:sp>
      <p:sp>
        <p:nvSpPr>
          <p:cNvPr id="7" name="Content Placeholder 6">
            <a:extLst>
              <a:ext uri="{FF2B5EF4-FFF2-40B4-BE49-F238E27FC236}">
                <a16:creationId xmlns:a16="http://schemas.microsoft.com/office/drawing/2014/main" id="{4D237765-377A-4D45-A54D-E36293FA7AAF}"/>
              </a:ext>
            </a:extLst>
          </p:cNvPr>
          <p:cNvSpPr>
            <a:spLocks noGrp="1"/>
          </p:cNvSpPr>
          <p:nvPr>
            <p:ph sz="half" idx="2"/>
          </p:nvPr>
        </p:nvSpPr>
        <p:spPr/>
        <p:txBody>
          <a:bodyPr/>
          <a:lstStyle/>
          <a:p>
            <a:pPr eaLnBrk="1" hangingPunct="1">
              <a:defRPr/>
            </a:pPr>
            <a:r>
              <a:rPr lang="en-GB" altLang="en-US"/>
              <a:t>Love                        </a:t>
            </a:r>
          </a:p>
          <a:p>
            <a:pPr eaLnBrk="1" hangingPunct="1">
              <a:defRPr/>
            </a:pPr>
            <a:endParaRPr lang="en-GB" altLang="en-US"/>
          </a:p>
          <a:p>
            <a:pPr eaLnBrk="1" hangingPunct="1">
              <a:defRPr/>
            </a:pPr>
            <a:r>
              <a:rPr lang="en-GB" altLang="en-US"/>
              <a:t>Education</a:t>
            </a:r>
          </a:p>
          <a:p>
            <a:pPr eaLnBrk="1" hangingPunct="1">
              <a:defRPr/>
            </a:pPr>
            <a:endParaRPr lang="en-GB" altLang="en-US"/>
          </a:p>
          <a:p>
            <a:pPr eaLnBrk="1" hangingPunct="1">
              <a:defRPr/>
            </a:pPr>
            <a:r>
              <a:rPr lang="en-GB" altLang="en-US"/>
              <a:t>Positive Role Models</a:t>
            </a:r>
          </a:p>
          <a:p>
            <a:pPr marL="0" indent="0" eaLnBrk="1" hangingPunct="1">
              <a:buFontTx/>
              <a:buNone/>
              <a:defRPr/>
            </a:pPr>
            <a:endParaRPr lang="en-GB" altLang="en-US"/>
          </a:p>
          <a:p>
            <a:pPr eaLnBrk="1" hangingPunct="1">
              <a:defRPr/>
            </a:pPr>
            <a:r>
              <a:rPr lang="en-GB" altLang="en-US"/>
              <a:t>Structure</a:t>
            </a:r>
          </a:p>
          <a:p>
            <a:endParaRPr lang="en-GB"/>
          </a:p>
        </p:txBody>
      </p:sp>
      <p:sp>
        <p:nvSpPr>
          <p:cNvPr id="4" name="Slide Number Placeholder 3">
            <a:extLst>
              <a:ext uri="{FF2B5EF4-FFF2-40B4-BE49-F238E27FC236}">
                <a16:creationId xmlns:a16="http://schemas.microsoft.com/office/drawing/2014/main" id="{32616A5E-0E38-4AF1-98D6-D9FFA830C22B}"/>
              </a:ext>
            </a:extLst>
          </p:cNvPr>
          <p:cNvSpPr>
            <a:spLocks noGrp="1"/>
          </p:cNvSpPr>
          <p:nvPr>
            <p:ph type="sldNum" sz="quarter" idx="12"/>
          </p:nvPr>
        </p:nvSpPr>
        <p:spPr/>
        <p:txBody>
          <a:bodyPr/>
          <a:lstStyle/>
          <a:p>
            <a:pPr>
              <a:defRPr/>
            </a:pPr>
            <a:fld id="{8DF68540-88E6-4E0F-BD51-2AEBDAAC49ED}" type="slidenum">
              <a:rPr lang="en-GB" smtClean="0"/>
              <a:pPr>
                <a:defRPr/>
              </a:pPr>
              <a:t>25</a:t>
            </a:fld>
            <a:endParaRPr lang="en-GB"/>
          </a:p>
        </p:txBody>
      </p:sp>
    </p:spTree>
    <p:extLst>
      <p:ext uri="{BB962C8B-B14F-4D97-AF65-F5344CB8AC3E}">
        <p14:creationId xmlns:p14="http://schemas.microsoft.com/office/powerpoint/2010/main" val="859773493"/>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EC273-7517-44C9-AC6D-0E76A8FE4D3B}"/>
              </a:ext>
            </a:extLst>
          </p:cNvPr>
          <p:cNvSpPr>
            <a:spLocks noGrp="1"/>
          </p:cNvSpPr>
          <p:nvPr>
            <p:ph type="title"/>
          </p:nvPr>
        </p:nvSpPr>
        <p:spPr/>
        <p:txBody>
          <a:bodyPr/>
          <a:lstStyle/>
          <a:p>
            <a:r>
              <a:rPr lang="en-GB" altLang="en-US" sz="3200" b="1"/>
              <a:t>Working Together – What do children &amp; young people want from practitioners?</a:t>
            </a:r>
            <a:endParaRPr lang="en-GB" sz="3200"/>
          </a:p>
        </p:txBody>
      </p:sp>
      <p:sp>
        <p:nvSpPr>
          <p:cNvPr id="9" name="Content Placeholder 8">
            <a:extLst>
              <a:ext uri="{FF2B5EF4-FFF2-40B4-BE49-F238E27FC236}">
                <a16:creationId xmlns:a16="http://schemas.microsoft.com/office/drawing/2014/main" id="{8C8EFA20-5A36-4CF0-8AD8-64DC96D636E9}"/>
              </a:ext>
            </a:extLst>
          </p:cNvPr>
          <p:cNvSpPr>
            <a:spLocks noGrp="1" noChangeArrowheads="1"/>
          </p:cNvSpPr>
          <p:nvPr>
            <p:ph idx="1"/>
          </p:nvPr>
        </p:nvSpPr>
        <p:spPr>
          <a:xfrm>
            <a:off x="457200" y="1628775"/>
            <a:ext cx="8229600" cy="4525963"/>
          </a:xfrm>
        </p:spPr>
        <p:txBody>
          <a:bodyPr/>
          <a:lstStyle/>
          <a:p>
            <a:pPr marL="0" indent="0">
              <a:buFontTx/>
              <a:buNone/>
            </a:pPr>
            <a:r>
              <a:rPr lang="en-GB" altLang="en-US"/>
              <a:t>         </a:t>
            </a:r>
            <a:r>
              <a:rPr lang="en-GB" altLang="en-US" i="1">
                <a:solidFill>
                  <a:srgbClr val="FF0000"/>
                </a:solidFill>
              </a:rPr>
              <a:t>Vigilance       Understanding &amp; Action</a:t>
            </a:r>
          </a:p>
          <a:p>
            <a:pPr marL="0" indent="0">
              <a:buFontTx/>
              <a:buNone/>
            </a:pPr>
            <a:endParaRPr lang="en-GB" altLang="en-US" i="1">
              <a:solidFill>
                <a:srgbClr val="FF0000"/>
              </a:solidFill>
            </a:endParaRPr>
          </a:p>
          <a:p>
            <a:pPr marL="0" indent="0">
              <a:buFontTx/>
              <a:buNone/>
            </a:pPr>
            <a:r>
              <a:rPr lang="en-GB" altLang="en-US" i="1">
                <a:solidFill>
                  <a:srgbClr val="FF0000"/>
                </a:solidFill>
              </a:rPr>
              <a:t>Stability                                   Respect</a:t>
            </a:r>
          </a:p>
          <a:p>
            <a:pPr marL="0" indent="0">
              <a:buFontTx/>
              <a:buNone/>
            </a:pPr>
            <a:endParaRPr lang="en-GB" altLang="en-US" i="1">
              <a:solidFill>
                <a:srgbClr val="FF0000"/>
              </a:solidFill>
            </a:endParaRPr>
          </a:p>
          <a:p>
            <a:pPr marL="0" indent="0">
              <a:buFontTx/>
              <a:buNone/>
            </a:pPr>
            <a:r>
              <a:rPr lang="en-GB" altLang="en-US" i="1">
                <a:solidFill>
                  <a:srgbClr val="FF0000"/>
                </a:solidFill>
              </a:rPr>
              <a:t>Information                          Explanation</a:t>
            </a:r>
          </a:p>
          <a:p>
            <a:pPr marL="0" indent="0">
              <a:buFontTx/>
              <a:buNone/>
            </a:pPr>
            <a:r>
              <a:rPr lang="en-GB" altLang="en-US" i="1">
                <a:solidFill>
                  <a:srgbClr val="FF0000"/>
                </a:solidFill>
              </a:rPr>
              <a:t>&amp; Engagement </a:t>
            </a:r>
          </a:p>
          <a:p>
            <a:pPr marL="0" indent="0">
              <a:buFontTx/>
              <a:buNone/>
            </a:pPr>
            <a:r>
              <a:rPr lang="en-GB" altLang="en-US" i="1">
                <a:solidFill>
                  <a:srgbClr val="FF0000"/>
                </a:solidFill>
              </a:rPr>
              <a:t>                </a:t>
            </a:r>
          </a:p>
          <a:p>
            <a:pPr marL="0" indent="0">
              <a:buFontTx/>
              <a:buNone/>
            </a:pPr>
            <a:r>
              <a:rPr lang="en-GB" altLang="en-US" i="1">
                <a:solidFill>
                  <a:srgbClr val="FF0000"/>
                </a:solidFill>
              </a:rPr>
              <a:t>                 Support       Advocacy</a:t>
            </a:r>
          </a:p>
        </p:txBody>
      </p:sp>
      <p:pic>
        <p:nvPicPr>
          <p:cNvPr id="11" name="Picture 2" descr="C:\Users\emmaan\AppData\Local\Microsoft\Windows\Temporary Internet Files\Content.IE5\GF3MK8AC\Red_Handprint__right[1].jpg">
            <a:extLst>
              <a:ext uri="{FF2B5EF4-FFF2-40B4-BE49-F238E27FC236}">
                <a16:creationId xmlns:a16="http://schemas.microsoft.com/office/drawing/2014/main" id="{BF9D8C45-DD20-4778-B34A-25E79A699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133600"/>
            <a:ext cx="2624137"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05706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AA35-E787-40DE-9FAE-D0CFB0AA41EA}"/>
              </a:ext>
            </a:extLst>
          </p:cNvPr>
          <p:cNvSpPr>
            <a:spLocks noGrp="1"/>
          </p:cNvSpPr>
          <p:nvPr>
            <p:ph type="title"/>
          </p:nvPr>
        </p:nvSpPr>
        <p:spPr/>
        <p:txBody>
          <a:bodyPr/>
          <a:lstStyle/>
          <a:p>
            <a:r>
              <a:rPr lang="en-GB"/>
              <a:t>Learning from Tragedy – Daniel Pelka</a:t>
            </a:r>
          </a:p>
        </p:txBody>
      </p:sp>
      <p:sp>
        <p:nvSpPr>
          <p:cNvPr id="3" name="Content Placeholder 2">
            <a:extLst>
              <a:ext uri="{FF2B5EF4-FFF2-40B4-BE49-F238E27FC236}">
                <a16:creationId xmlns:a16="http://schemas.microsoft.com/office/drawing/2014/main" id="{9DD2F118-3D77-498F-B1BD-AEC46D91149E}"/>
              </a:ext>
            </a:extLst>
          </p:cNvPr>
          <p:cNvSpPr>
            <a:spLocks noGrp="1"/>
          </p:cNvSpPr>
          <p:nvPr>
            <p:ph idx="1"/>
          </p:nvPr>
        </p:nvSpPr>
        <p:spPr>
          <a:xfrm>
            <a:off x="685800" y="1412776"/>
            <a:ext cx="7772400" cy="5040560"/>
          </a:xfrm>
        </p:spPr>
        <p:txBody>
          <a:bodyPr/>
          <a:lstStyle/>
          <a:p>
            <a:pPr eaLnBrk="1" hangingPunct="1">
              <a:lnSpc>
                <a:spcPct val="80000"/>
              </a:lnSpc>
              <a:buFontTx/>
              <a:buNone/>
            </a:pPr>
            <a:r>
              <a:rPr lang="en-GB" altLang="en-US" sz="2000"/>
              <a:t>Daniel died, aged 4, as a result of a head injury. </a:t>
            </a:r>
          </a:p>
          <a:p>
            <a:pPr eaLnBrk="1" hangingPunct="1">
              <a:lnSpc>
                <a:spcPct val="80000"/>
              </a:lnSpc>
              <a:buFontTx/>
              <a:buNone/>
            </a:pPr>
            <a:r>
              <a:rPr lang="en-GB" altLang="en-US" sz="2000"/>
              <a:t>He was the victim of physical and emotional abuse</a:t>
            </a:r>
          </a:p>
          <a:p>
            <a:pPr eaLnBrk="1" hangingPunct="1">
              <a:lnSpc>
                <a:spcPct val="80000"/>
              </a:lnSpc>
              <a:buFontTx/>
              <a:buNone/>
            </a:pPr>
            <a:r>
              <a:rPr lang="en-GB" altLang="en-US" sz="2000"/>
              <a:t>and neglect.</a:t>
            </a:r>
          </a:p>
          <a:p>
            <a:pPr eaLnBrk="1" hangingPunct="1">
              <a:lnSpc>
                <a:spcPct val="80000"/>
              </a:lnSpc>
              <a:buFontTx/>
              <a:buNone/>
            </a:pPr>
            <a:endParaRPr lang="en-GB" altLang="en-US" sz="2000" b="1"/>
          </a:p>
          <a:p>
            <a:pPr eaLnBrk="1" hangingPunct="1">
              <a:lnSpc>
                <a:spcPct val="80000"/>
              </a:lnSpc>
              <a:buFontTx/>
              <a:buNone/>
            </a:pPr>
            <a:r>
              <a:rPr lang="en-GB" altLang="en-US" sz="2000" b="1"/>
              <a:t>Learning Points:</a:t>
            </a:r>
          </a:p>
          <a:p>
            <a:pPr eaLnBrk="1" hangingPunct="1">
              <a:lnSpc>
                <a:spcPct val="80000"/>
              </a:lnSpc>
            </a:pPr>
            <a:r>
              <a:rPr lang="en-GB" altLang="en-US" sz="2000"/>
              <a:t>Domestic abuse is always a child protection issue</a:t>
            </a:r>
          </a:p>
          <a:p>
            <a:pPr eaLnBrk="1" hangingPunct="1">
              <a:lnSpc>
                <a:spcPct val="80000"/>
              </a:lnSpc>
            </a:pPr>
            <a:r>
              <a:rPr lang="en-GB" altLang="en-US" sz="2000"/>
              <a:t>Seek the direct views of the child</a:t>
            </a:r>
          </a:p>
          <a:p>
            <a:pPr eaLnBrk="1" hangingPunct="1">
              <a:lnSpc>
                <a:spcPct val="80000"/>
              </a:lnSpc>
            </a:pPr>
            <a:r>
              <a:rPr lang="en-GB" altLang="en-US" sz="2000"/>
              <a:t>There should never be sole reliance on a parent’s</a:t>
            </a:r>
          </a:p>
          <a:p>
            <a:pPr eaLnBrk="1" hangingPunct="1">
              <a:lnSpc>
                <a:spcPct val="80000"/>
              </a:lnSpc>
              <a:buFontTx/>
              <a:buNone/>
            </a:pPr>
            <a:r>
              <a:rPr lang="en-GB" altLang="en-US" sz="2000"/>
              <a:t> 	explanation of events about family relationships </a:t>
            </a:r>
          </a:p>
          <a:p>
            <a:pPr eaLnBrk="1" hangingPunct="1">
              <a:lnSpc>
                <a:spcPct val="80000"/>
              </a:lnSpc>
              <a:buFontTx/>
              <a:buNone/>
            </a:pPr>
            <a:r>
              <a:rPr lang="en-GB" altLang="en-US" sz="2000"/>
              <a:t>	and associated risks </a:t>
            </a:r>
          </a:p>
          <a:p>
            <a:pPr eaLnBrk="1" hangingPunct="1">
              <a:lnSpc>
                <a:spcPct val="80000"/>
              </a:lnSpc>
            </a:pPr>
            <a:r>
              <a:rPr lang="en-GB" altLang="en-US" sz="2000"/>
              <a:t>Professional accountability for record keeping,</a:t>
            </a:r>
          </a:p>
          <a:p>
            <a:pPr eaLnBrk="1" hangingPunct="1">
              <a:lnSpc>
                <a:spcPct val="80000"/>
              </a:lnSpc>
              <a:buFontTx/>
              <a:buNone/>
            </a:pPr>
            <a:r>
              <a:rPr lang="en-GB" altLang="en-US" sz="2000"/>
              <a:t> 	timely reports and recording of key actions</a:t>
            </a:r>
          </a:p>
          <a:p>
            <a:pPr eaLnBrk="1" hangingPunct="1">
              <a:lnSpc>
                <a:spcPct val="80000"/>
              </a:lnSpc>
              <a:buFontTx/>
              <a:buNone/>
            </a:pPr>
            <a:endParaRPr lang="en-GB" altLang="en-US" sz="2000" b="1"/>
          </a:p>
          <a:p>
            <a:pPr eaLnBrk="1" hangingPunct="1">
              <a:lnSpc>
                <a:spcPct val="80000"/>
              </a:lnSpc>
              <a:buFontTx/>
              <a:buNone/>
            </a:pPr>
            <a:r>
              <a:rPr lang="en-GB" altLang="en-US" sz="2000" b="1"/>
              <a:t>When faced with significant and complex concerns about </a:t>
            </a:r>
          </a:p>
          <a:p>
            <a:pPr eaLnBrk="1" hangingPunct="1">
              <a:lnSpc>
                <a:spcPct val="80000"/>
              </a:lnSpc>
              <a:buFontTx/>
              <a:buNone/>
            </a:pPr>
            <a:r>
              <a:rPr lang="en-GB" altLang="en-US" sz="2000" b="1"/>
              <a:t>a child’s welfare, it is essential that professionals </a:t>
            </a:r>
          </a:p>
          <a:p>
            <a:pPr eaLnBrk="1" hangingPunct="1">
              <a:lnSpc>
                <a:spcPct val="80000"/>
              </a:lnSpc>
              <a:buFontTx/>
              <a:buNone/>
            </a:pPr>
            <a:r>
              <a:rPr lang="en-GB" altLang="en-US" sz="2000" b="1"/>
              <a:t>“think the unthinkable”.</a:t>
            </a:r>
            <a:endParaRPr lang="en-GB" sz="2000"/>
          </a:p>
        </p:txBody>
      </p:sp>
      <p:pic>
        <p:nvPicPr>
          <p:cNvPr id="5" name="Picture 5" descr="th?id=H">
            <a:extLst>
              <a:ext uri="{FF2B5EF4-FFF2-40B4-BE49-F238E27FC236}">
                <a16:creationId xmlns:a16="http://schemas.microsoft.com/office/drawing/2014/main" id="{627BD085-48D4-47BF-8AE4-0E312C154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16847"/>
            <a:ext cx="20748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760487"/>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C56F-A95D-4E95-A523-8FF9ED05E593}"/>
              </a:ext>
            </a:extLst>
          </p:cNvPr>
          <p:cNvSpPr>
            <a:spLocks noGrp="1"/>
          </p:cNvSpPr>
          <p:nvPr>
            <p:ph type="title"/>
          </p:nvPr>
        </p:nvSpPr>
        <p:spPr/>
        <p:txBody>
          <a:bodyPr/>
          <a:lstStyle/>
          <a:p>
            <a:r>
              <a:rPr lang="en-GB"/>
              <a:t>Additional Vulnerabilities in Children</a:t>
            </a:r>
          </a:p>
        </p:txBody>
      </p:sp>
      <p:sp>
        <p:nvSpPr>
          <p:cNvPr id="3" name="Content Placeholder 2">
            <a:extLst>
              <a:ext uri="{FF2B5EF4-FFF2-40B4-BE49-F238E27FC236}">
                <a16:creationId xmlns:a16="http://schemas.microsoft.com/office/drawing/2014/main" id="{FA345D9B-F6AC-4F68-BD62-877CEBDF717C}"/>
              </a:ext>
            </a:extLst>
          </p:cNvPr>
          <p:cNvSpPr>
            <a:spLocks noGrp="1"/>
          </p:cNvSpPr>
          <p:nvPr>
            <p:ph idx="1"/>
          </p:nvPr>
        </p:nvSpPr>
        <p:spPr>
          <a:xfrm>
            <a:off x="685800" y="1981200"/>
            <a:ext cx="7772400" cy="4328120"/>
          </a:xfrm>
        </p:spPr>
        <p:txBody>
          <a:bodyPr/>
          <a:lstStyle/>
          <a:p>
            <a:pPr eaLnBrk="1" hangingPunct="1"/>
            <a:r>
              <a:rPr lang="en-GB" altLang="en-US" sz="2400"/>
              <a:t>Children that are under school age and particularly under 1 year old.</a:t>
            </a:r>
          </a:p>
          <a:p>
            <a:pPr eaLnBrk="1" hangingPunct="1"/>
            <a:r>
              <a:rPr lang="en-GB" altLang="en-US" sz="2400"/>
              <a:t>Repeat domestic violence within the household</a:t>
            </a:r>
          </a:p>
          <a:p>
            <a:pPr eaLnBrk="1" hangingPunct="1"/>
            <a:r>
              <a:rPr lang="en-GB" altLang="en-US" sz="2400"/>
              <a:t>Parental substance misuse</a:t>
            </a:r>
          </a:p>
          <a:p>
            <a:pPr eaLnBrk="1" hangingPunct="1"/>
            <a:r>
              <a:rPr lang="en-GB" altLang="en-US" sz="2400"/>
              <a:t>Chronic ill health e.g. parental mental health issues, child with disabilities</a:t>
            </a:r>
          </a:p>
          <a:p>
            <a:pPr eaLnBrk="1" hangingPunct="1"/>
            <a:r>
              <a:rPr lang="en-GB" altLang="en-US" sz="2400"/>
              <a:t>Families with multiple problems.</a:t>
            </a:r>
          </a:p>
          <a:p>
            <a:pPr eaLnBrk="1" hangingPunct="1"/>
            <a:r>
              <a:rPr lang="en-GB" altLang="en-US" sz="2400"/>
              <a:t>Young people with communication problems</a:t>
            </a:r>
          </a:p>
          <a:p>
            <a:pPr eaLnBrk="1" hangingPunct="1"/>
            <a:r>
              <a:rPr lang="en-GB" altLang="en-US" sz="2400"/>
              <a:t>Young carers</a:t>
            </a:r>
          </a:p>
          <a:p>
            <a:pPr marL="0" indent="0">
              <a:buNone/>
            </a:pPr>
            <a:r>
              <a:rPr lang="en-GB"/>
              <a:t>     </a:t>
            </a:r>
            <a:r>
              <a:rPr lang="en-GB" sz="1800"/>
              <a:t>This is not an exhaustive list</a:t>
            </a:r>
          </a:p>
        </p:txBody>
      </p:sp>
    </p:spTree>
    <p:extLst>
      <p:ext uri="{BB962C8B-B14F-4D97-AF65-F5344CB8AC3E}">
        <p14:creationId xmlns:p14="http://schemas.microsoft.com/office/powerpoint/2010/main" val="132277918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E68A-FB58-4713-92DB-0EA8544A59CA}"/>
              </a:ext>
            </a:extLst>
          </p:cNvPr>
          <p:cNvSpPr>
            <a:spLocks noGrp="1"/>
          </p:cNvSpPr>
          <p:nvPr>
            <p:ph type="title"/>
          </p:nvPr>
        </p:nvSpPr>
        <p:spPr>
          <a:xfrm>
            <a:off x="685800" y="329358"/>
            <a:ext cx="7772400" cy="1143000"/>
          </a:xfrm>
        </p:spPr>
        <p:txBody>
          <a:bodyPr/>
          <a:lstStyle/>
          <a:p>
            <a:r>
              <a:rPr lang="en-GB" sz="3200"/>
              <a:t>Impact of Child Abuse</a:t>
            </a:r>
          </a:p>
        </p:txBody>
      </p:sp>
      <p:sp>
        <p:nvSpPr>
          <p:cNvPr id="3" name="Content Placeholder 2">
            <a:extLst>
              <a:ext uri="{FF2B5EF4-FFF2-40B4-BE49-F238E27FC236}">
                <a16:creationId xmlns:a16="http://schemas.microsoft.com/office/drawing/2014/main" id="{E3868DC4-F751-445A-BE92-93BD19420FCB}"/>
              </a:ext>
            </a:extLst>
          </p:cNvPr>
          <p:cNvSpPr>
            <a:spLocks noGrp="1"/>
          </p:cNvSpPr>
          <p:nvPr>
            <p:ph idx="1"/>
          </p:nvPr>
        </p:nvSpPr>
        <p:spPr>
          <a:xfrm>
            <a:off x="685800" y="1268760"/>
            <a:ext cx="7772400" cy="5259882"/>
          </a:xfrm>
        </p:spPr>
        <p:txBody>
          <a:bodyPr/>
          <a:lstStyle/>
          <a:p>
            <a:pPr eaLnBrk="1" hangingPunct="1">
              <a:buFontTx/>
              <a:buNone/>
            </a:pPr>
            <a:r>
              <a:rPr lang="en-GB" altLang="en-US"/>
              <a:t>Can affect all aspects of health, development, well-being &amp; self-esteem</a:t>
            </a:r>
          </a:p>
          <a:p>
            <a:pPr eaLnBrk="1" hangingPunct="1">
              <a:buFontTx/>
              <a:buNone/>
            </a:pPr>
            <a:endParaRPr lang="en-GB" altLang="en-US"/>
          </a:p>
          <a:p>
            <a:pPr eaLnBrk="1" hangingPunct="1"/>
            <a:r>
              <a:rPr lang="en-GB" altLang="en-US" sz="2400"/>
              <a:t>Long term health problems</a:t>
            </a:r>
          </a:p>
          <a:p>
            <a:pPr eaLnBrk="1" hangingPunct="1"/>
            <a:r>
              <a:rPr lang="en-GB" altLang="en-US" sz="2400"/>
              <a:t>Physical damage</a:t>
            </a:r>
          </a:p>
          <a:p>
            <a:pPr eaLnBrk="1" hangingPunct="1"/>
            <a:r>
              <a:rPr lang="en-GB" altLang="en-US" sz="2400"/>
              <a:t>Relationships</a:t>
            </a:r>
          </a:p>
          <a:p>
            <a:pPr eaLnBrk="1" hangingPunct="1"/>
            <a:r>
              <a:rPr lang="en-GB" altLang="en-US" sz="2400"/>
              <a:t>Employment</a:t>
            </a:r>
          </a:p>
          <a:p>
            <a:pPr eaLnBrk="1" hangingPunct="1"/>
            <a:r>
              <a:rPr lang="en-GB" altLang="en-US" sz="2400"/>
              <a:t>Behaviour</a:t>
            </a:r>
          </a:p>
          <a:p>
            <a:pPr eaLnBrk="1" hangingPunct="1"/>
            <a:r>
              <a:rPr lang="en-GB" altLang="en-US" sz="2400"/>
              <a:t>Angry acts</a:t>
            </a:r>
          </a:p>
          <a:p>
            <a:pPr eaLnBrk="1" hangingPunct="1"/>
            <a:r>
              <a:rPr lang="en-GB" altLang="en-US" sz="2400"/>
              <a:t>Substance abuse</a:t>
            </a:r>
          </a:p>
          <a:p>
            <a:pPr eaLnBrk="1" hangingPunct="1"/>
            <a:r>
              <a:rPr lang="en-GB" altLang="en-US" sz="2400"/>
              <a:t>Self harm or suicide</a:t>
            </a:r>
            <a:endParaRPr lang="en-GB" altLang="en-US"/>
          </a:p>
          <a:p>
            <a:pPr marL="0" indent="0">
              <a:buNone/>
            </a:pPr>
            <a:r>
              <a:rPr lang="en-GB" sz="1800"/>
              <a:t>      This is not an exhaustive list</a:t>
            </a:r>
          </a:p>
        </p:txBody>
      </p:sp>
    </p:spTree>
    <p:extLst>
      <p:ext uri="{BB962C8B-B14F-4D97-AF65-F5344CB8AC3E}">
        <p14:creationId xmlns:p14="http://schemas.microsoft.com/office/powerpoint/2010/main" val="280944276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417A-8BC9-499D-850A-997F8E955CC3}"/>
              </a:ext>
            </a:extLst>
          </p:cNvPr>
          <p:cNvSpPr>
            <a:spLocks noGrp="1"/>
          </p:cNvSpPr>
          <p:nvPr>
            <p:ph type="title"/>
          </p:nvPr>
        </p:nvSpPr>
        <p:spPr/>
        <p:txBody>
          <a:bodyPr/>
          <a:lstStyle/>
          <a:p>
            <a:r>
              <a:rPr lang="en-GB" sz="3200" b="1"/>
              <a:t>What is child safeguarding? </a:t>
            </a:r>
            <a:endParaRPr lang="en-GB" sz="3200"/>
          </a:p>
        </p:txBody>
      </p:sp>
      <p:sp>
        <p:nvSpPr>
          <p:cNvPr id="3" name="Content Placeholder 2">
            <a:extLst>
              <a:ext uri="{FF2B5EF4-FFF2-40B4-BE49-F238E27FC236}">
                <a16:creationId xmlns:a16="http://schemas.microsoft.com/office/drawing/2014/main" id="{BA83C9F2-449F-4371-8785-D1C6526474AB}"/>
              </a:ext>
            </a:extLst>
          </p:cNvPr>
          <p:cNvSpPr>
            <a:spLocks noGrp="1"/>
          </p:cNvSpPr>
          <p:nvPr>
            <p:ph idx="1"/>
          </p:nvPr>
        </p:nvSpPr>
        <p:spPr>
          <a:xfrm>
            <a:off x="685800" y="1981200"/>
            <a:ext cx="7772400" cy="4267200"/>
          </a:xfrm>
        </p:spPr>
        <p:txBody>
          <a:bodyPr/>
          <a:lstStyle/>
          <a:p>
            <a:pPr marL="0" indent="0">
              <a:buNone/>
            </a:pPr>
            <a:r>
              <a:rPr lang="en-GB" b="1"/>
              <a:t>Safeguarding is everybody’s responsibility! </a:t>
            </a:r>
            <a:endParaRPr lang="en-GB"/>
          </a:p>
          <a:p>
            <a:r>
              <a:rPr lang="en-GB" b="1"/>
              <a:t>Working Together, 2018: </a:t>
            </a:r>
            <a:endParaRPr lang="en-GB"/>
          </a:p>
          <a:p>
            <a:pPr>
              <a:buFont typeface="Courier New" panose="02070309020205020404" pitchFamily="49" charset="0"/>
              <a:buChar char="o"/>
            </a:pPr>
            <a:r>
              <a:rPr lang="en-GB" i="1"/>
              <a:t> protecting children from maltreatment </a:t>
            </a:r>
            <a:endParaRPr lang="en-GB"/>
          </a:p>
          <a:p>
            <a:pPr>
              <a:buFont typeface="Courier New" panose="02070309020205020404" pitchFamily="49" charset="0"/>
              <a:buChar char="o"/>
            </a:pPr>
            <a:r>
              <a:rPr lang="en-GB" i="1"/>
              <a:t>preventing impairment of children's health or development </a:t>
            </a:r>
            <a:endParaRPr lang="en-GB"/>
          </a:p>
          <a:p>
            <a:pPr>
              <a:buFont typeface="Courier New" panose="02070309020205020404" pitchFamily="49" charset="0"/>
              <a:buChar char="o"/>
            </a:pPr>
            <a:r>
              <a:rPr lang="en-GB" i="1"/>
              <a:t>ensuring that children grow up in circumstances consistent with the provision of safe and effective care </a:t>
            </a:r>
            <a:endParaRPr lang="en-GB"/>
          </a:p>
          <a:p>
            <a:pPr>
              <a:buFont typeface="Courier New" panose="02070309020205020404" pitchFamily="49" charset="0"/>
              <a:buChar char="o"/>
            </a:pPr>
            <a:r>
              <a:rPr lang="en-GB" i="1"/>
              <a:t>taking action to enable all children to have the best outcomes. </a:t>
            </a:r>
            <a:endParaRPr lang="en-GB"/>
          </a:p>
          <a:p>
            <a:pPr marL="0" indent="0">
              <a:buNone/>
            </a:pPr>
            <a:endParaRPr lang="en-GB"/>
          </a:p>
          <a:p>
            <a:pPr marL="0" indent="0">
              <a:buNone/>
            </a:pPr>
            <a:r>
              <a:rPr lang="en-GB" altLang="en-US" sz="2000" b="1"/>
              <a:t>Safeguarding is everybody’s responsibility!</a:t>
            </a:r>
          </a:p>
          <a:p>
            <a:pPr marL="0" indent="0">
              <a:buNone/>
            </a:pPr>
            <a:endParaRPr lang="en-GB" b="1"/>
          </a:p>
        </p:txBody>
      </p:sp>
    </p:spTree>
    <p:extLst>
      <p:ext uri="{BB962C8B-B14F-4D97-AF65-F5344CB8AC3E}">
        <p14:creationId xmlns:p14="http://schemas.microsoft.com/office/powerpoint/2010/main" val="2200104274"/>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2F9F-93E4-4B87-8A47-07511F455E93}"/>
              </a:ext>
            </a:extLst>
          </p:cNvPr>
          <p:cNvSpPr>
            <a:spLocks noGrp="1"/>
          </p:cNvSpPr>
          <p:nvPr>
            <p:ph type="title"/>
          </p:nvPr>
        </p:nvSpPr>
        <p:spPr/>
        <p:txBody>
          <a:bodyPr/>
          <a:lstStyle/>
          <a:p>
            <a:r>
              <a:rPr lang="en-GB" sz="2800"/>
              <a:t>What to do if you’re worried a child is being abused – Advice for Practitioners (DfE 2015)</a:t>
            </a:r>
          </a:p>
        </p:txBody>
      </p:sp>
      <p:sp>
        <p:nvSpPr>
          <p:cNvPr id="3" name="Content Placeholder 2">
            <a:extLst>
              <a:ext uri="{FF2B5EF4-FFF2-40B4-BE49-F238E27FC236}">
                <a16:creationId xmlns:a16="http://schemas.microsoft.com/office/drawing/2014/main" id="{727EC0E9-FDE3-46DC-A830-493B6E780D2A}"/>
              </a:ext>
            </a:extLst>
          </p:cNvPr>
          <p:cNvSpPr>
            <a:spLocks noGrp="1"/>
          </p:cNvSpPr>
          <p:nvPr>
            <p:ph idx="1"/>
          </p:nvPr>
        </p:nvSpPr>
        <p:spPr/>
        <p:txBody>
          <a:bodyPr/>
          <a:lstStyle/>
          <a:p>
            <a:r>
              <a:rPr lang="en-GB" altLang="en-US" sz="2400"/>
              <a:t>Remember do not investigate yourself</a:t>
            </a:r>
          </a:p>
          <a:p>
            <a:r>
              <a:rPr lang="en-GB" altLang="en-US" sz="2400"/>
              <a:t>Collect information available to you</a:t>
            </a:r>
          </a:p>
          <a:p>
            <a:r>
              <a:rPr lang="en-GB" altLang="en-US" sz="2400"/>
              <a:t>Discuss with your manager</a:t>
            </a:r>
          </a:p>
          <a:p>
            <a:r>
              <a:rPr lang="en-GB" altLang="en-US" sz="2400"/>
              <a:t>Refer as appropriate </a:t>
            </a:r>
          </a:p>
          <a:p>
            <a:r>
              <a:rPr lang="en-GB" altLang="en-US" sz="2400"/>
              <a:t>Understand own accountability </a:t>
            </a:r>
          </a:p>
          <a:p>
            <a:r>
              <a:rPr lang="en-GB" altLang="en-US" sz="2400"/>
              <a:t>You can consult with Named Professionals, within your agency or Social Services for advice</a:t>
            </a:r>
          </a:p>
          <a:p>
            <a:pPr marL="0" indent="0">
              <a:buNone/>
            </a:pPr>
            <a:endParaRPr lang="en-GB"/>
          </a:p>
        </p:txBody>
      </p:sp>
    </p:spTree>
    <p:extLst>
      <p:ext uri="{BB962C8B-B14F-4D97-AF65-F5344CB8AC3E}">
        <p14:creationId xmlns:p14="http://schemas.microsoft.com/office/powerpoint/2010/main" val="976660429"/>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78AB-DD69-479E-9184-7DC1FEB08701}"/>
              </a:ext>
            </a:extLst>
          </p:cNvPr>
          <p:cNvSpPr>
            <a:spLocks noGrp="1"/>
          </p:cNvSpPr>
          <p:nvPr>
            <p:ph type="title"/>
          </p:nvPr>
        </p:nvSpPr>
        <p:spPr/>
        <p:txBody>
          <a:bodyPr/>
          <a:lstStyle/>
          <a:p>
            <a:r>
              <a:rPr lang="en-GB" sz="3200"/>
              <a:t>Making a Child Safeguarding Referral</a:t>
            </a:r>
          </a:p>
        </p:txBody>
      </p:sp>
      <p:sp>
        <p:nvSpPr>
          <p:cNvPr id="3" name="Content Placeholder 2">
            <a:extLst>
              <a:ext uri="{FF2B5EF4-FFF2-40B4-BE49-F238E27FC236}">
                <a16:creationId xmlns:a16="http://schemas.microsoft.com/office/drawing/2014/main" id="{95EFAC24-5E1C-4625-BB1E-4A1A76C7BFAE}"/>
              </a:ext>
            </a:extLst>
          </p:cNvPr>
          <p:cNvSpPr>
            <a:spLocks noGrp="1"/>
          </p:cNvSpPr>
          <p:nvPr>
            <p:ph idx="1"/>
          </p:nvPr>
        </p:nvSpPr>
        <p:spPr>
          <a:xfrm>
            <a:off x="685800" y="1556792"/>
            <a:ext cx="7772400" cy="5112568"/>
          </a:xfrm>
        </p:spPr>
        <p:txBody>
          <a:bodyPr/>
          <a:lstStyle/>
          <a:p>
            <a:pPr>
              <a:defRPr/>
            </a:pPr>
            <a:r>
              <a:rPr lang="en-GB" sz="2000"/>
              <a:t>The Multi-Agency Safeguarding Hub (MASH) will take </a:t>
            </a:r>
            <a:r>
              <a:rPr lang="en-GB" sz="2000" b="1" i="1"/>
              <a:t>all the new</a:t>
            </a:r>
            <a:r>
              <a:rPr lang="en-GB" sz="2000"/>
              <a:t> </a:t>
            </a:r>
            <a:r>
              <a:rPr lang="en-GB" sz="2000" b="1" i="1"/>
              <a:t>safeguarding </a:t>
            </a:r>
            <a:r>
              <a:rPr lang="en-GB" sz="2000"/>
              <a:t>contacts /enquiries to the Local Authority.  </a:t>
            </a:r>
          </a:p>
          <a:p>
            <a:pPr>
              <a:defRPr/>
            </a:pPr>
            <a:r>
              <a:rPr lang="en-GB" sz="2000"/>
              <a:t>The MASH will send all relevant referrals that meet Children’s Social Care criteria for an assessment to that team.</a:t>
            </a:r>
          </a:p>
          <a:p>
            <a:pPr>
              <a:defRPr/>
            </a:pPr>
            <a:r>
              <a:rPr lang="en-GB" altLang="en-US"/>
              <a:t>01344 352 005 </a:t>
            </a:r>
          </a:p>
          <a:p>
            <a:pPr marL="0" indent="0">
              <a:buFontTx/>
              <a:buNone/>
              <a:defRPr/>
            </a:pPr>
            <a:r>
              <a:rPr lang="en-GB" altLang="en-US" sz="1800" b="1" i="1"/>
              <a:t>(Follow up in writing within 48 hours. You can also phone this number to ask for a consultation with a social worker.)</a:t>
            </a:r>
          </a:p>
          <a:p>
            <a:pPr>
              <a:defRPr/>
            </a:pPr>
            <a:r>
              <a:rPr lang="en-GB" u="sng">
                <a:hlinkClick r:id="rId3"/>
              </a:rPr>
              <a:t>MASH@bracknell-forest.gov.uk</a:t>
            </a:r>
            <a:r>
              <a:rPr lang="en-GB"/>
              <a:t>  </a:t>
            </a:r>
          </a:p>
          <a:p>
            <a:pPr marL="0" indent="0">
              <a:buNone/>
              <a:defRPr/>
            </a:pPr>
            <a:r>
              <a:rPr lang="en-GB" sz="2000"/>
              <a:t>Out of Hours Team 01344 351999 (When the office is closed and the issue cannot wait until it re-opens)</a:t>
            </a:r>
          </a:p>
          <a:p>
            <a:pPr marL="0" indent="0">
              <a:buNone/>
              <a:defRPr/>
            </a:pPr>
            <a:r>
              <a:rPr lang="en-GB" altLang="en-US" sz="2000"/>
              <a:t>If a concern is raised about a professional or volunteer’s conduct towards a child, the Local Authority Designated Officer (LADO) should be contacted on: 01344 351572</a:t>
            </a:r>
          </a:p>
          <a:p>
            <a:endParaRPr lang="en-GB"/>
          </a:p>
        </p:txBody>
      </p:sp>
    </p:spTree>
    <p:extLst>
      <p:ext uri="{BB962C8B-B14F-4D97-AF65-F5344CB8AC3E}">
        <p14:creationId xmlns:p14="http://schemas.microsoft.com/office/powerpoint/2010/main" val="3999451093"/>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536" y="219250"/>
            <a:ext cx="7772400" cy="1143000"/>
          </a:xfrm>
        </p:spPr>
        <p:txBody>
          <a:bodyPr/>
          <a:lstStyle/>
          <a:p>
            <a:pPr eaLnBrk="1" hangingPunct="1"/>
            <a:br>
              <a:rPr lang="en-GB" altLang="en-US" sz="2000"/>
            </a:br>
            <a:r>
              <a:rPr lang="en-GB" altLang="en-US" sz="3200" b="1"/>
              <a:t>Whistleblowing</a:t>
            </a:r>
            <a:br>
              <a:rPr lang="en-GB" altLang="en-US" sz="3200" b="1"/>
            </a:br>
            <a:endParaRPr lang="en-GB" altLang="en-US" sz="3200" b="1"/>
          </a:p>
        </p:txBody>
      </p:sp>
      <p:sp>
        <p:nvSpPr>
          <p:cNvPr id="28675" name="Rectangle 3"/>
          <p:cNvSpPr>
            <a:spLocks noGrp="1" noChangeArrowheads="1"/>
          </p:cNvSpPr>
          <p:nvPr>
            <p:ph type="body" idx="1"/>
          </p:nvPr>
        </p:nvSpPr>
        <p:spPr>
          <a:xfrm>
            <a:off x="395536" y="1124744"/>
            <a:ext cx="7772400" cy="4114800"/>
          </a:xfrm>
        </p:spPr>
        <p:txBody>
          <a:bodyPr/>
          <a:lstStyle/>
          <a:p>
            <a:pPr marL="0" indent="0" eaLnBrk="1" hangingPunct="1">
              <a:lnSpc>
                <a:spcPct val="80000"/>
              </a:lnSpc>
              <a:buNone/>
            </a:pPr>
            <a:endParaRPr lang="en-GB" altLang="en-US" sz="2400" b="1"/>
          </a:p>
          <a:p>
            <a:pPr marL="0" indent="0" eaLnBrk="1" hangingPunct="1">
              <a:lnSpc>
                <a:spcPct val="80000"/>
              </a:lnSpc>
              <a:buNone/>
            </a:pPr>
            <a:endParaRPr lang="en-GB" altLang="en-US" sz="2400" b="1"/>
          </a:p>
          <a:p>
            <a:pPr marL="0" indent="0" eaLnBrk="1" hangingPunct="1">
              <a:lnSpc>
                <a:spcPct val="80000"/>
              </a:lnSpc>
              <a:buNone/>
            </a:pPr>
            <a:endParaRPr lang="en-GB" altLang="en-US" sz="2400" b="1"/>
          </a:p>
          <a:p>
            <a:pPr marL="0" indent="0" eaLnBrk="1" hangingPunct="1">
              <a:lnSpc>
                <a:spcPct val="80000"/>
              </a:lnSpc>
              <a:buNone/>
            </a:pPr>
            <a:endParaRPr lang="en-GB" altLang="en-US" sz="2400" b="1"/>
          </a:p>
          <a:p>
            <a:pPr marL="0" indent="0" eaLnBrk="1" hangingPunct="1">
              <a:lnSpc>
                <a:spcPct val="80000"/>
              </a:lnSpc>
              <a:buNone/>
            </a:pPr>
            <a:r>
              <a:rPr lang="en-GB" altLang="en-US" sz="2400" b="1"/>
              <a:t>Raising concerns at work should be seen as part of normal day-to- day good working practice</a:t>
            </a:r>
          </a:p>
          <a:p>
            <a:pPr marL="0" indent="0" eaLnBrk="1" hangingPunct="1">
              <a:lnSpc>
                <a:spcPct val="80000"/>
              </a:lnSpc>
              <a:buNone/>
            </a:pPr>
            <a:endParaRPr lang="en-GB" altLang="en-US" sz="2400"/>
          </a:p>
          <a:p>
            <a:pPr marL="609600" indent="-609600" eaLnBrk="1" hangingPunct="1">
              <a:lnSpc>
                <a:spcPct val="80000"/>
              </a:lnSpc>
            </a:pPr>
            <a:r>
              <a:rPr lang="en-GB" altLang="en-US" sz="2400"/>
              <a:t>Use organisation policy first</a:t>
            </a:r>
          </a:p>
          <a:p>
            <a:pPr marL="609600" indent="-609600" eaLnBrk="1" hangingPunct="1">
              <a:lnSpc>
                <a:spcPct val="80000"/>
              </a:lnSpc>
            </a:pPr>
            <a:r>
              <a:rPr lang="en-GB" altLang="en-US" sz="2400">
                <a:hlinkClick r:id="rId3"/>
              </a:rPr>
              <a:t>https://www.wbuk.org/</a:t>
            </a:r>
            <a:r>
              <a:rPr lang="en-GB" altLang="en-US" sz="2400"/>
              <a:t> (</a:t>
            </a:r>
            <a:r>
              <a:rPr lang="en-GB" altLang="en-US" sz="2400" err="1"/>
              <a:t>Whistleblowers</a:t>
            </a:r>
            <a:r>
              <a:rPr lang="en-GB" altLang="en-US" sz="2400"/>
              <a:t> UK)</a:t>
            </a:r>
          </a:p>
          <a:p>
            <a:pPr marL="609600" indent="-609600" eaLnBrk="1" hangingPunct="1">
              <a:lnSpc>
                <a:spcPct val="80000"/>
              </a:lnSpc>
            </a:pPr>
            <a:r>
              <a:rPr lang="en-GB" altLang="en-US" sz="2400"/>
              <a:t>ACAS</a:t>
            </a:r>
          </a:p>
          <a:p>
            <a:pPr marL="609600" indent="-609600" eaLnBrk="1" hangingPunct="1">
              <a:lnSpc>
                <a:spcPct val="80000"/>
              </a:lnSpc>
            </a:pPr>
            <a:endParaRPr lang="en-GB" altLang="en-US" sz="2400"/>
          </a:p>
          <a:p>
            <a:pPr marL="609600" indent="-609600" eaLnBrk="1" hangingPunct="1">
              <a:lnSpc>
                <a:spcPct val="80000"/>
              </a:lnSpc>
            </a:pPr>
            <a:endParaRPr lang="en-GB" altLang="en-US" sz="2400"/>
          </a:p>
        </p:txBody>
      </p:sp>
      <p:pic>
        <p:nvPicPr>
          <p:cNvPr id="6146" name="Picture 2" descr="C:\Users\emmaan\AppData\Local\Microsoft\Windows\Temporary Internet Files\Content.Outlook\TE9Z2CD9\ThinkstockPhotos-4906173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81112"/>
            <a:ext cx="3240360" cy="216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sz="3200" b="1"/>
              <a:t>Contact Information</a:t>
            </a:r>
          </a:p>
        </p:txBody>
      </p:sp>
      <p:sp>
        <p:nvSpPr>
          <p:cNvPr id="29699" name="Rectangle 3"/>
          <p:cNvSpPr>
            <a:spLocks noGrp="1" noChangeArrowheads="1"/>
          </p:cNvSpPr>
          <p:nvPr>
            <p:ph type="body" idx="1"/>
          </p:nvPr>
        </p:nvSpPr>
        <p:spPr>
          <a:xfrm>
            <a:off x="685800" y="1628800"/>
            <a:ext cx="7772400" cy="4968552"/>
          </a:xfrm>
        </p:spPr>
        <p:txBody>
          <a:bodyPr/>
          <a:lstStyle/>
          <a:p>
            <a:pPr marL="0" indent="0">
              <a:buNone/>
            </a:pPr>
            <a:r>
              <a:rPr lang="en-GB" sz="2400" u="sng"/>
              <a:t>EMERGENCY</a:t>
            </a:r>
            <a:endParaRPr lang="en-GB" sz="2400"/>
          </a:p>
          <a:p>
            <a:pPr lvl="0"/>
            <a:r>
              <a:rPr lang="en-GB" sz="2400"/>
              <a:t>If an individual is at risk of immediate harm call the emergency services on 999.</a:t>
            </a:r>
          </a:p>
          <a:p>
            <a:pPr lvl="0"/>
            <a:endParaRPr lang="en-GB" sz="2400"/>
          </a:p>
          <a:p>
            <a:pPr marL="0" indent="0">
              <a:buNone/>
            </a:pPr>
            <a:r>
              <a:rPr lang="en-GB" sz="2400" u="sng"/>
              <a:t>INITIAL CONTACT</a:t>
            </a:r>
            <a:endParaRPr lang="en-GB" sz="2400"/>
          </a:p>
          <a:p>
            <a:pPr lvl="0"/>
            <a:r>
              <a:rPr lang="en-GB" sz="2400"/>
              <a:t>Bracknell Forest Council 01344 351500 (all safeguarding concerns are then directed to the appropriate duty safeguarding manager)</a:t>
            </a:r>
          </a:p>
          <a:p>
            <a:pPr lvl="0"/>
            <a:r>
              <a:rPr lang="en-GB" sz="2400"/>
              <a:t>Out of Hours Team 01344 351999 (When the office is closed and the issue cannot wait until it re-opens)</a:t>
            </a:r>
          </a:p>
          <a:p>
            <a:pPr marL="0" indent="0">
              <a:buNone/>
            </a:pPr>
            <a:endParaRPr lang="en-GB" sz="200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u="sng">
                <a:solidFill>
                  <a:schemeClr val="tx1"/>
                </a:solidFill>
              </a:rPr>
              <a:t>CONTACT DETAILS</a:t>
            </a:r>
            <a:br>
              <a:rPr lang="en-GB" sz="2000"/>
            </a:br>
            <a:endParaRPr lang="en-GB"/>
          </a:p>
        </p:txBody>
      </p:sp>
      <p:sp>
        <p:nvSpPr>
          <p:cNvPr id="3" name="Content Placeholder 2"/>
          <p:cNvSpPr>
            <a:spLocks noGrp="1"/>
          </p:cNvSpPr>
          <p:nvPr>
            <p:ph idx="1"/>
          </p:nvPr>
        </p:nvSpPr>
        <p:spPr>
          <a:xfrm>
            <a:off x="685800" y="1412776"/>
            <a:ext cx="7772400" cy="4683224"/>
          </a:xfrm>
        </p:spPr>
        <p:txBody>
          <a:bodyPr/>
          <a:lstStyle/>
          <a:p>
            <a:r>
              <a:rPr lang="en-GB" sz="2400"/>
              <a:t>Safeguarding Adults Development Workers - responsible for supporting front line teams in delivering effective and person centred responses to safeguarding concerns, identifying trends and monitoring/ensuring best practice:</a:t>
            </a:r>
          </a:p>
          <a:p>
            <a:pPr lvl="0"/>
            <a:r>
              <a:rPr lang="en-GB" sz="2400"/>
              <a:t>Dionne D’Sa -  01344 351506</a:t>
            </a:r>
          </a:p>
          <a:p>
            <a:pPr lvl="0"/>
            <a:r>
              <a:rPr lang="en-GB" sz="2400"/>
              <a:t>John Bradshaw - 01344 351617</a:t>
            </a:r>
          </a:p>
          <a:p>
            <a:pPr lvl="0"/>
            <a:r>
              <a:rPr lang="en-GB" sz="2400"/>
              <a:t>Local Police 101</a:t>
            </a:r>
          </a:p>
          <a:p>
            <a:pPr lvl="0"/>
            <a:r>
              <a:rPr lang="en-GB" sz="2400"/>
              <a:t>Care Quality Commission (CQC) - 03000 616161</a:t>
            </a:r>
          </a:p>
        </p:txBody>
      </p:sp>
    </p:spTree>
    <p:extLst>
      <p:ext uri="{BB962C8B-B14F-4D97-AF65-F5344CB8AC3E}">
        <p14:creationId xmlns:p14="http://schemas.microsoft.com/office/powerpoint/2010/main" val="37720055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6DD1-F8B3-4D35-A5DA-02B3DBF60CCA}"/>
              </a:ext>
            </a:extLst>
          </p:cNvPr>
          <p:cNvSpPr>
            <a:spLocks noGrp="1"/>
          </p:cNvSpPr>
          <p:nvPr>
            <p:ph type="title"/>
          </p:nvPr>
        </p:nvSpPr>
        <p:spPr>
          <a:xfrm>
            <a:off x="685800" y="609600"/>
            <a:ext cx="7772400" cy="1595264"/>
          </a:xfrm>
        </p:spPr>
        <p:txBody>
          <a:bodyPr/>
          <a:lstStyle/>
          <a:p>
            <a:r>
              <a:rPr lang="en-GB" altLang="en-US" sz="2400" b="1"/>
              <a:t>Working together to safeguard children:</a:t>
            </a:r>
            <a:br>
              <a:rPr lang="en-GB" altLang="en-US" sz="2400" b="1"/>
            </a:br>
            <a:r>
              <a:rPr lang="en-GB" altLang="en-US" sz="2400" b="1"/>
              <a:t>A guide to inter-agency working to safeguard and promote the welfare of children (DfE 2018)</a:t>
            </a:r>
            <a:endParaRPr lang="en-GB"/>
          </a:p>
        </p:txBody>
      </p:sp>
      <p:sp>
        <p:nvSpPr>
          <p:cNvPr id="3" name="Content Placeholder 2">
            <a:extLst>
              <a:ext uri="{FF2B5EF4-FFF2-40B4-BE49-F238E27FC236}">
                <a16:creationId xmlns:a16="http://schemas.microsoft.com/office/drawing/2014/main" id="{6C44FDCC-717E-4CCA-9423-91D7FB3D3DAC}"/>
              </a:ext>
            </a:extLst>
          </p:cNvPr>
          <p:cNvSpPr>
            <a:spLocks noGrp="1"/>
          </p:cNvSpPr>
          <p:nvPr>
            <p:ph idx="1"/>
          </p:nvPr>
        </p:nvSpPr>
        <p:spPr>
          <a:xfrm>
            <a:off x="685800" y="2204864"/>
            <a:ext cx="7772400" cy="3891136"/>
          </a:xfrm>
        </p:spPr>
        <p:txBody>
          <a:bodyPr/>
          <a:lstStyle/>
          <a:p>
            <a:pPr eaLnBrk="1" hangingPunct="1">
              <a:lnSpc>
                <a:spcPct val="90000"/>
              </a:lnSpc>
              <a:buFontTx/>
              <a:buNone/>
            </a:pPr>
            <a:r>
              <a:rPr lang="en-GB" altLang="en-US" sz="2400"/>
              <a:t>Key Principles: </a:t>
            </a:r>
          </a:p>
          <a:p>
            <a:pPr eaLnBrk="1" hangingPunct="1">
              <a:lnSpc>
                <a:spcPct val="90000"/>
              </a:lnSpc>
              <a:buFontTx/>
              <a:buNone/>
            </a:pPr>
            <a:endParaRPr lang="en-GB" altLang="en-US" sz="2400"/>
          </a:p>
          <a:p>
            <a:pPr eaLnBrk="1" hangingPunct="1">
              <a:lnSpc>
                <a:spcPct val="90000"/>
              </a:lnSpc>
            </a:pPr>
            <a:r>
              <a:rPr lang="en-GB" altLang="en-US" sz="2400"/>
              <a:t>safeguarding is everyone’s responsibility: for services to be effective each professional and organisation should play their full part</a:t>
            </a:r>
          </a:p>
          <a:p>
            <a:pPr eaLnBrk="1" hangingPunct="1">
              <a:lnSpc>
                <a:spcPct val="90000"/>
              </a:lnSpc>
            </a:pPr>
            <a:endParaRPr lang="en-GB" altLang="en-US" sz="2400"/>
          </a:p>
          <a:p>
            <a:pPr eaLnBrk="1" hangingPunct="1">
              <a:lnSpc>
                <a:spcPct val="90000"/>
              </a:lnSpc>
            </a:pPr>
            <a:r>
              <a:rPr lang="en-GB" altLang="en-US" sz="2400"/>
              <a:t>a child-centred approach: for services to be effective they should be based on a clear understanding of the needs and views of children.</a:t>
            </a:r>
          </a:p>
          <a:p>
            <a:endParaRPr lang="en-GB"/>
          </a:p>
        </p:txBody>
      </p:sp>
    </p:spTree>
    <p:extLst>
      <p:ext uri="{BB962C8B-B14F-4D97-AF65-F5344CB8AC3E}">
        <p14:creationId xmlns:p14="http://schemas.microsoft.com/office/powerpoint/2010/main" val="4167327796"/>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a:t>What is Adult safeguarding?</a:t>
            </a:r>
          </a:p>
        </p:txBody>
      </p:sp>
      <p:sp>
        <p:nvSpPr>
          <p:cNvPr id="3" name="Content Placeholder 2"/>
          <p:cNvSpPr>
            <a:spLocks noGrp="1"/>
          </p:cNvSpPr>
          <p:nvPr>
            <p:ph idx="1"/>
          </p:nvPr>
        </p:nvSpPr>
        <p:spPr/>
        <p:txBody>
          <a:bodyPr/>
          <a:lstStyle/>
          <a:p>
            <a:pPr marL="0" indent="0">
              <a:buNone/>
            </a:pPr>
            <a:r>
              <a:rPr lang="en-GB" b="1" i="1"/>
              <a:t>“Adult safeguarding” is working with adults with care and support needs to keep them safe from abuse or neglect. </a:t>
            </a:r>
          </a:p>
          <a:p>
            <a:pPr marL="0" indent="0">
              <a:buNone/>
            </a:pPr>
            <a:endParaRPr lang="en-GB" sz="2000"/>
          </a:p>
          <a:p>
            <a:r>
              <a:rPr lang="en-GB" sz="2000"/>
              <a:t>Only became a statutory responsibility in 2014!</a:t>
            </a:r>
          </a:p>
          <a:p>
            <a:r>
              <a:rPr lang="en-GB" sz="2000"/>
              <a:t>Applies regardless of who is funding the care and support (</a:t>
            </a:r>
            <a:r>
              <a:rPr lang="en-GB" sz="2000" err="1"/>
              <a:t>eg</a:t>
            </a:r>
            <a:r>
              <a:rPr lang="en-GB" sz="2000"/>
              <a:t> self funders or if funded by another LA but occurs within our area)</a:t>
            </a:r>
          </a:p>
          <a:p>
            <a:r>
              <a:rPr lang="en-GB" sz="2000"/>
              <a:t>Applies in all settings apart from prisons and approved premises</a:t>
            </a:r>
          </a:p>
          <a:p>
            <a:r>
              <a:rPr lang="en-GB" sz="2000"/>
              <a:t>Applies regardless of capacity</a:t>
            </a:r>
          </a:p>
          <a:p>
            <a:endParaRPr lang="en-GB" sz="2000"/>
          </a:p>
          <a:p>
            <a:r>
              <a:rPr lang="en-GB" sz="2000"/>
              <a:t>www.scie.org.uk</a:t>
            </a:r>
          </a:p>
        </p:txBody>
      </p:sp>
    </p:spTree>
    <p:extLst>
      <p:ext uri="{BB962C8B-B14F-4D97-AF65-F5344CB8AC3E}">
        <p14:creationId xmlns:p14="http://schemas.microsoft.com/office/powerpoint/2010/main" val="3506109754"/>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39552" y="1844824"/>
            <a:ext cx="8136904" cy="4464496"/>
          </a:xfrm>
        </p:spPr>
        <p:txBody>
          <a:bodyPr/>
          <a:lstStyle/>
          <a:p>
            <a:pPr eaLnBrk="1" hangingPunct="1"/>
            <a:r>
              <a:rPr lang="en-GB" altLang="en-US"/>
              <a:t>The Board is responsible for driving developments on adult and child safeguarding across Bracknell Forest. </a:t>
            </a:r>
          </a:p>
          <a:p>
            <a:pPr eaLnBrk="1" hangingPunct="1"/>
            <a:r>
              <a:rPr lang="en-GB" altLang="en-US"/>
              <a:t>The Board works with statutory, private and voluntary sector organisations to promote awareness of the safeguarding agenda.</a:t>
            </a:r>
          </a:p>
          <a:p>
            <a:pPr marL="0" indent="0">
              <a:buNone/>
            </a:pPr>
            <a:endParaRPr lang="en-GB" sz="1800"/>
          </a:p>
          <a:p>
            <a:pPr marL="0" indent="0">
              <a:buNone/>
            </a:pPr>
            <a:r>
              <a:rPr lang="en-GB" sz="1800"/>
              <a:t>Board membership includes: East Berkshire Clinical Commissioning Group (CCG), Thames Valley Police (TVP), Berkshire Health Foundation Trust (BHFT), Care Quality Commission (CQC), Probation, West London Mental Health Trust, Healthwatch, South Central ambulance Service (SCAS), Silva Homes. </a:t>
            </a:r>
          </a:p>
          <a:p>
            <a:pPr marL="0" indent="0" eaLnBrk="1" hangingPunct="1">
              <a:buNone/>
            </a:pPr>
            <a:r>
              <a:rPr lang="en-GB" u="sng">
                <a:hlinkClick r:id="rId3"/>
              </a:rPr>
              <a:t>https://bracknellforestsafeguarding.org.uk/</a:t>
            </a:r>
            <a:endParaRPr lang="en-GB"/>
          </a:p>
        </p:txBody>
      </p:sp>
      <p:pic>
        <p:nvPicPr>
          <p:cNvPr id="4" name="Picture 3" descr="A close up of a logo&#10;&#10;Description automatically generated">
            <a:extLst>
              <a:ext uri="{FF2B5EF4-FFF2-40B4-BE49-F238E27FC236}">
                <a16:creationId xmlns:a16="http://schemas.microsoft.com/office/drawing/2014/main" id="{841366DA-6114-47DA-ACB4-E23814E2F549}"/>
              </a:ext>
            </a:extLst>
          </p:cNvPr>
          <p:cNvPicPr/>
          <p:nvPr/>
        </p:nvPicPr>
        <p:blipFill rotWithShape="1">
          <a:blip r:embed="rId4" cstate="print">
            <a:extLst>
              <a:ext uri="{28A0092B-C50C-407E-A947-70E740481C1C}">
                <a14:useLocalDpi xmlns:a14="http://schemas.microsoft.com/office/drawing/2010/main" val="0"/>
              </a:ext>
            </a:extLst>
          </a:blip>
          <a:srcRect t="6681" b="6436"/>
          <a:stretch/>
        </p:blipFill>
        <p:spPr bwMode="auto">
          <a:xfrm>
            <a:off x="3481705" y="548680"/>
            <a:ext cx="2180590" cy="1238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85938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52928" cy="864096"/>
          </a:xfrm>
        </p:spPr>
        <p:txBody>
          <a:bodyPr/>
          <a:lstStyle/>
          <a:p>
            <a:r>
              <a:rPr lang="en-GB" sz="2400"/>
              <a:t>Berkshire Multi-Agency Safeguarding Adults Policy &amp; Procedures</a:t>
            </a:r>
          </a:p>
        </p:txBody>
      </p:sp>
      <p:sp>
        <p:nvSpPr>
          <p:cNvPr id="4" name="Rectangle 3"/>
          <p:cNvSpPr/>
          <p:nvPr/>
        </p:nvSpPr>
        <p:spPr>
          <a:xfrm>
            <a:off x="323528" y="5733256"/>
            <a:ext cx="8712968" cy="400110"/>
          </a:xfrm>
          <a:prstGeom prst="rect">
            <a:avLst/>
          </a:prstGeom>
        </p:spPr>
        <p:txBody>
          <a:bodyPr wrap="square">
            <a:spAutoFit/>
          </a:bodyPr>
          <a:lstStyle/>
          <a:p>
            <a:r>
              <a:rPr lang="en-GB" sz="2000"/>
              <a:t>https://www.berkshiresafeguardingadults.co.uk/</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988840"/>
            <a:ext cx="7578606" cy="319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99133"/>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Making Adult</a:t>
            </a:r>
            <a:r>
              <a:rPr lang="en-GB">
                <a:solidFill>
                  <a:srgbClr val="FF0000"/>
                </a:solidFill>
              </a:rPr>
              <a:t> </a:t>
            </a:r>
            <a:r>
              <a:rPr lang="en-GB"/>
              <a:t>Safeguarding Personal</a:t>
            </a:r>
          </a:p>
        </p:txBody>
      </p:sp>
      <p:sp>
        <p:nvSpPr>
          <p:cNvPr id="3" name="Content Placeholder 2"/>
          <p:cNvSpPr>
            <a:spLocks noGrp="1"/>
          </p:cNvSpPr>
          <p:nvPr>
            <p:ph idx="1"/>
          </p:nvPr>
        </p:nvSpPr>
        <p:spPr/>
        <p:txBody>
          <a:bodyPr>
            <a:normAutofit/>
          </a:bodyPr>
          <a:lstStyle/>
          <a:p>
            <a:r>
              <a:rPr lang="en-GB"/>
              <a:t>Is about having conversations with people about safeguarding situations in a way that enhances involvement, choice and control as well as improving quality of life, wellbeing and safety. </a:t>
            </a:r>
          </a:p>
          <a:p>
            <a:r>
              <a:rPr lang="en-GB"/>
              <a:t>It is about seeing people as experts in their own lives and working alongside them. It is about collecting information about the extent to which this shift has a positive impact on people’s lives. </a:t>
            </a:r>
          </a:p>
          <a:p>
            <a:r>
              <a:rPr lang="en-GB"/>
              <a:t>It is a shift from a process supported by conversations to a series of conversations supported by a process.</a:t>
            </a:r>
          </a:p>
        </p:txBody>
      </p:sp>
    </p:spTree>
    <p:extLst>
      <p:ext uri="{BB962C8B-B14F-4D97-AF65-F5344CB8AC3E}">
        <p14:creationId xmlns:p14="http://schemas.microsoft.com/office/powerpoint/2010/main" val="164575878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b="1"/>
              <a:t>Safeguarding Principles of the Care Act</a:t>
            </a:r>
          </a:p>
        </p:txBody>
      </p:sp>
      <p:sp>
        <p:nvSpPr>
          <p:cNvPr id="3" name="Content Placeholder 2"/>
          <p:cNvSpPr>
            <a:spLocks noGrp="1"/>
          </p:cNvSpPr>
          <p:nvPr>
            <p:ph idx="1"/>
          </p:nvPr>
        </p:nvSpPr>
        <p:spPr>
          <a:xfrm>
            <a:off x="685800" y="1196752"/>
            <a:ext cx="7772400" cy="5400600"/>
          </a:xfrm>
        </p:spPr>
        <p:txBody>
          <a:bodyPr/>
          <a:lstStyle/>
          <a:p>
            <a:pPr marL="0" indent="0">
              <a:buNone/>
            </a:pPr>
            <a:endParaRPr lang="en-GB" sz="1800"/>
          </a:p>
          <a:p>
            <a:pPr marL="0" indent="0">
              <a:buNone/>
            </a:pPr>
            <a:r>
              <a:rPr lang="en-GB" sz="1800"/>
              <a:t>•</a:t>
            </a:r>
            <a:endParaRPr lang="en-GB" sz="140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31640"/>
            <a:ext cx="7776864" cy="47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92132"/>
      </p:ext>
    </p:extLst>
  </p:cSld>
  <p:clrMapOvr>
    <a:masterClrMapping/>
  </p:clrMapOvr>
  <p:transition>
    <p:wipe dir="d"/>
  </p:transition>
</p:sld>
</file>

<file path=ppt/theme/theme1.xml><?xml version="1.0" encoding="utf-8"?>
<a:theme xmlns:a="http://schemas.openxmlformats.org/drawingml/2006/main" name="BFBC">
  <a:themeElements>
    <a:clrScheme name="BFB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FB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tx1"/>
          </a:buClr>
          <a:buSzPct val="165000"/>
          <a:buFont typeface="Wingdings" pitchFamily="2" charset="2"/>
          <a:buNone/>
          <a:tabLst/>
          <a:defRPr kumimoji="0" lang="en-GB"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alpha val="50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tx1"/>
          </a:buClr>
          <a:buSzPct val="165000"/>
          <a:buFont typeface="Wingdings" pitchFamily="2" charset="2"/>
          <a:buNone/>
          <a:tabLst/>
          <a:defRPr kumimoji="0" lang="en-GB"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FB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FB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FB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FB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FB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FB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FB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FB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FB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FB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FB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FB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FC powerpoint template">
  <a:themeElements>
    <a:clrScheme name="BF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FC power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tx1"/>
          </a:buClr>
          <a:buSzPct val="165000"/>
          <a:buFont typeface="Wingdings" pitchFamily="2" charset="2"/>
          <a:buNone/>
          <a:tabLst/>
          <a:defRPr kumimoji="0" lang="en-GB"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alpha val="50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chemeClr val="tx1"/>
          </a:buClr>
          <a:buSzPct val="165000"/>
          <a:buFont typeface="Wingdings" pitchFamily="2" charset="2"/>
          <a:buNone/>
          <a:tabLst/>
          <a:defRPr kumimoji="0" lang="en-GB"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F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FC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FC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FC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FC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FC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FC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FC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FC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FC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FC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FC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B71059A8E84D47ADF02A1729CDA971" ma:contentTypeVersion="7" ma:contentTypeDescription="Create a new document." ma:contentTypeScope="" ma:versionID="77ac578bd2165ef0bbae9095fca008c9">
  <xsd:schema xmlns:xsd="http://www.w3.org/2001/XMLSchema" xmlns:xs="http://www.w3.org/2001/XMLSchema" xmlns:p="http://schemas.microsoft.com/office/2006/metadata/properties" xmlns:ns2="6de2c67c-589a-42ce-afe9-1546faf4b4fa" xmlns:ns3="e1b1fdaf-762f-45dc-ba72-01d4e58b6577" xmlns:ns4="35a985a4-2ba3-40c7-bc4d-34a87c7988b0" targetNamespace="http://schemas.microsoft.com/office/2006/metadata/properties" ma:root="true" ma:fieldsID="2d7144f589042adf762ec762d6ba31e5" ns2:_="" ns3:_="" ns4:_="">
    <xsd:import namespace="6de2c67c-589a-42ce-afe9-1546faf4b4fa"/>
    <xsd:import namespace="e1b1fdaf-762f-45dc-ba72-01d4e58b6577"/>
    <xsd:import namespace="35a985a4-2ba3-40c7-bc4d-34a87c7988b0"/>
    <xsd:element name="properties">
      <xsd:complexType>
        <xsd:sequence>
          <xsd:element name="documentManagement">
            <xsd:complexType>
              <xsd:all>
                <xsd:element ref="ns2:PII"/>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2c67c-589a-42ce-afe9-1546faf4b4fa" elementFormDefault="qualified">
    <xsd:import namespace="http://schemas.microsoft.com/office/2006/documentManagement/types"/>
    <xsd:import namespace="http://schemas.microsoft.com/office/infopath/2007/PartnerControls"/>
    <xsd:element name="PII" ma:index="8" ma:displayName="PII" ma:format="Dropdown" ma:internalName="PII">
      <xsd:simpleType>
        <xsd:restriction base="dms:Choice">
          <xsd:enumeration value="No"/>
          <xsd:enumeration value="Yes"/>
          <xsd:enumeration value="Special Category Data"/>
        </xsd:restriction>
      </xsd:simpleType>
    </xsd:element>
  </xsd:schema>
  <xsd:schema xmlns:xsd="http://www.w3.org/2001/XMLSchema" xmlns:xs="http://www.w3.org/2001/XMLSchema" xmlns:dms="http://schemas.microsoft.com/office/2006/documentManagement/types" xmlns:pc="http://schemas.microsoft.com/office/infopath/2007/PartnerControls" targetNamespace="e1b1fdaf-762f-45dc-ba72-01d4e58b657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a985a4-2ba3-40c7-bc4d-34a87c7988b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II xmlns="6de2c67c-589a-42ce-afe9-1546faf4b4fa">Yes</PII>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08AFC-33C8-45E0-88F1-969F0A90D490}">
  <ds:schemaRefs>
    <ds:schemaRef ds:uri="35a985a4-2ba3-40c7-bc4d-34a87c7988b0"/>
    <ds:schemaRef ds:uri="6de2c67c-589a-42ce-afe9-1546faf4b4fa"/>
    <ds:schemaRef ds:uri="e1b1fdaf-762f-45dc-ba72-01d4e58b65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A99655-4C96-427D-8160-2BF9620BF149}">
  <ds:schemaRefs>
    <ds:schemaRef ds:uri="6af0c00d-1beb-41fd-bdf3-332b05f3c740"/>
    <ds:schemaRef ds:uri="6de2c67c-589a-42ce-afe9-1546faf4b4fa"/>
    <ds:schemaRef ds:uri="79d507c8-0fca-41a7-9530-97487387e1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B34C0C-5DDB-4435-AAE5-0F51CCE22C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Managing asbestos</Template>
  <TotalTime>0</TotalTime>
  <Words>6300</Words>
  <Application>Microsoft Office PowerPoint</Application>
  <PresentationFormat>On-screen Show (4:3)</PresentationFormat>
  <Paragraphs>534</Paragraphs>
  <Slides>34</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arial</vt:lpstr>
      <vt:lpstr>Browallia New</vt:lpstr>
      <vt:lpstr>Courier New</vt:lpstr>
      <vt:lpstr>Tahoma</vt:lpstr>
      <vt:lpstr>Times New Roman</vt:lpstr>
      <vt:lpstr>Wingdings</vt:lpstr>
      <vt:lpstr>BFBC</vt:lpstr>
      <vt:lpstr>BFC powerpoint template</vt:lpstr>
      <vt:lpstr>Safeguarding People  </vt:lpstr>
      <vt:lpstr>Learning Objectives</vt:lpstr>
      <vt:lpstr>What is child safeguarding? </vt:lpstr>
      <vt:lpstr>Working together to safeguard children: A guide to inter-agency working to safeguard and promote the welfare of children (DfE 2018)</vt:lpstr>
      <vt:lpstr>What is Adult safeguarding?</vt:lpstr>
      <vt:lpstr>PowerPoint Presentation</vt:lpstr>
      <vt:lpstr>Berkshire Multi-Agency Safeguarding Adults Policy &amp; Procedures</vt:lpstr>
      <vt:lpstr>Making Adult Safeguarding Personal</vt:lpstr>
      <vt:lpstr>Safeguarding Principles of the Care Act</vt:lpstr>
      <vt:lpstr>Safeguarding Principles (continued)</vt:lpstr>
      <vt:lpstr>The definition of safeguarding adults is set out in the statutory guidance:  </vt:lpstr>
      <vt:lpstr>PowerPoint Presentation</vt:lpstr>
      <vt:lpstr>PowerPoint Presentation</vt:lpstr>
      <vt:lpstr>Mental Capacity, Safeguarding and Making Safeguarding Personal (MSP)</vt:lpstr>
      <vt:lpstr>What are the different types of abuse? </vt:lpstr>
      <vt:lpstr>Who might be an adult at risk of harm?  A person who:  </vt:lpstr>
      <vt:lpstr>People with care and support needs are not inherently vulnerable, but they may come to be at risk of abuse or neglect. A person with care and support needs may be: </vt:lpstr>
      <vt:lpstr>PowerPoint Presentation</vt:lpstr>
      <vt:lpstr>Case Study:  Winterbourne View 2010 </vt:lpstr>
      <vt:lpstr>Whorlton Hall 2019</vt:lpstr>
      <vt:lpstr>MSP - Feedback in Practice</vt:lpstr>
      <vt:lpstr>PowerPoint Presentation</vt:lpstr>
      <vt:lpstr>PowerPoint Presentation</vt:lpstr>
      <vt:lpstr>Abuse and Neglect</vt:lpstr>
      <vt:lpstr>What Children Need to Thrive</vt:lpstr>
      <vt:lpstr>Working Together – What do children &amp; young people want from practitioners?</vt:lpstr>
      <vt:lpstr>Learning from Tragedy – Daniel Pelka</vt:lpstr>
      <vt:lpstr>Additional Vulnerabilities in Children</vt:lpstr>
      <vt:lpstr>Impact of Child Abuse</vt:lpstr>
      <vt:lpstr>What to do if you’re worried a child is being abused – Advice for Practitioners (DfE 2015)</vt:lpstr>
      <vt:lpstr>Making a Child Safeguarding Referral</vt:lpstr>
      <vt:lpstr> Whistleblowing </vt:lpstr>
      <vt:lpstr>Contact Information</vt:lpstr>
      <vt:lpstr>CONTACT DETAILS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new 2011</dc:title>
  <dc:creator>Emma Anderton</dc:creator>
  <cp:lastModifiedBy>Alison Burnell</cp:lastModifiedBy>
  <cp:revision>1</cp:revision>
  <cp:lastPrinted>2018-12-04T10:53:12Z</cp:lastPrinted>
  <dcterms:created xsi:type="dcterms:W3CDTF">2003-09-10T09:19:01Z</dcterms:created>
  <dcterms:modified xsi:type="dcterms:W3CDTF">2023-02-09T14:32:56Z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0x0101000DB71059A8E84D47ADF02A1729CDA971</vt:lpwstr>
  </property>
</Properties>
</file>